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41"/>
  </p:handoutMasterIdLst>
  <p:sldIdLst>
    <p:sldId id="293"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4" r:id="rId40"/>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51" d="100"/>
          <a:sy n="51" d="100"/>
        </p:scale>
        <p:origin x="-552" y="-3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507E2A86-14E9-4F97-BCAC-2D94448A42E0}" type="datetimeFigureOut">
              <a:rPr lang="en-US" smtClean="0"/>
              <a:t>5/18/2017</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47F292A3-48E1-4526-B89B-5B21B93BAB94}" type="slidenum">
              <a:rPr lang="en-US" smtClean="0"/>
              <a:t>‹#›</a:t>
            </a:fld>
            <a:endParaRPr lang="en-US"/>
          </a:p>
        </p:txBody>
      </p:sp>
    </p:spTree>
    <p:extLst>
      <p:ext uri="{BB962C8B-B14F-4D97-AF65-F5344CB8AC3E}">
        <p14:creationId xmlns:p14="http://schemas.microsoft.com/office/powerpoint/2010/main" val="262338601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1196A91-0980-4D84-A0F9-8E4EB10F3454}" type="datetimeFigureOut">
              <a:rPr lang="en-US" smtClean="0"/>
              <a:t>5/18/2017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0CC443-7D54-42BA-B1B3-5159E9DBB504}" type="slidenum">
              <a:rPr lang="en-US" smtClean="0"/>
              <a:t>‹#›</a:t>
            </a:fld>
            <a:endParaRPr lang="en-US"/>
          </a:p>
        </p:txBody>
      </p:sp>
    </p:spTree>
    <p:extLst>
      <p:ext uri="{BB962C8B-B14F-4D97-AF65-F5344CB8AC3E}">
        <p14:creationId xmlns:p14="http://schemas.microsoft.com/office/powerpoint/2010/main" val="2212483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1196A91-0980-4D84-A0F9-8E4EB10F3454}" type="datetimeFigureOut">
              <a:rPr lang="en-US" smtClean="0"/>
              <a:t>5/18/2017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0CC443-7D54-42BA-B1B3-5159E9DBB504}" type="slidenum">
              <a:rPr lang="en-US" smtClean="0"/>
              <a:t>‹#›</a:t>
            </a:fld>
            <a:endParaRPr lang="en-US"/>
          </a:p>
        </p:txBody>
      </p:sp>
    </p:spTree>
    <p:extLst>
      <p:ext uri="{BB962C8B-B14F-4D97-AF65-F5344CB8AC3E}">
        <p14:creationId xmlns:p14="http://schemas.microsoft.com/office/powerpoint/2010/main" val="21076026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1196A91-0980-4D84-A0F9-8E4EB10F3454}" type="datetimeFigureOut">
              <a:rPr lang="en-US" smtClean="0"/>
              <a:t>5/18/2017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0CC443-7D54-42BA-B1B3-5159E9DBB504}" type="slidenum">
              <a:rPr lang="en-US" smtClean="0"/>
              <a:t>‹#›</a:t>
            </a:fld>
            <a:endParaRPr lang="en-US"/>
          </a:p>
        </p:txBody>
      </p:sp>
    </p:spTree>
    <p:extLst>
      <p:ext uri="{BB962C8B-B14F-4D97-AF65-F5344CB8AC3E}">
        <p14:creationId xmlns:p14="http://schemas.microsoft.com/office/powerpoint/2010/main" val="25588445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1196A91-0980-4D84-A0F9-8E4EB10F3454}" type="datetimeFigureOut">
              <a:rPr lang="en-US" smtClean="0"/>
              <a:t>5/18/2017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0CC443-7D54-42BA-B1B3-5159E9DBB504}" type="slidenum">
              <a:rPr lang="en-US" smtClean="0"/>
              <a:t>‹#›</a:t>
            </a:fld>
            <a:endParaRPr lang="en-US"/>
          </a:p>
        </p:txBody>
      </p:sp>
    </p:spTree>
    <p:extLst>
      <p:ext uri="{BB962C8B-B14F-4D97-AF65-F5344CB8AC3E}">
        <p14:creationId xmlns:p14="http://schemas.microsoft.com/office/powerpoint/2010/main" val="4018727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1196A91-0980-4D84-A0F9-8E4EB10F3454}" type="datetimeFigureOut">
              <a:rPr lang="en-US" smtClean="0"/>
              <a:t>5/18/2017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0CC443-7D54-42BA-B1B3-5159E9DBB504}" type="slidenum">
              <a:rPr lang="en-US" smtClean="0"/>
              <a:t>‹#›</a:t>
            </a:fld>
            <a:endParaRPr lang="en-US"/>
          </a:p>
        </p:txBody>
      </p:sp>
    </p:spTree>
    <p:extLst>
      <p:ext uri="{BB962C8B-B14F-4D97-AF65-F5344CB8AC3E}">
        <p14:creationId xmlns:p14="http://schemas.microsoft.com/office/powerpoint/2010/main" val="1064688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1196A91-0980-4D84-A0F9-8E4EB10F3454}" type="datetimeFigureOut">
              <a:rPr lang="en-US" smtClean="0"/>
              <a:t>5/18/2017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0CC443-7D54-42BA-B1B3-5159E9DBB504}" type="slidenum">
              <a:rPr lang="en-US" smtClean="0"/>
              <a:t>‹#›</a:t>
            </a:fld>
            <a:endParaRPr lang="en-US"/>
          </a:p>
        </p:txBody>
      </p:sp>
    </p:spTree>
    <p:extLst>
      <p:ext uri="{BB962C8B-B14F-4D97-AF65-F5344CB8AC3E}">
        <p14:creationId xmlns:p14="http://schemas.microsoft.com/office/powerpoint/2010/main" val="25858414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1196A91-0980-4D84-A0F9-8E4EB10F3454}" type="datetimeFigureOut">
              <a:rPr lang="en-US" smtClean="0"/>
              <a:t>5/18/2017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80CC443-7D54-42BA-B1B3-5159E9DBB504}" type="slidenum">
              <a:rPr lang="en-US" smtClean="0"/>
              <a:t>‹#›</a:t>
            </a:fld>
            <a:endParaRPr lang="en-US"/>
          </a:p>
        </p:txBody>
      </p:sp>
    </p:spTree>
    <p:extLst>
      <p:ext uri="{BB962C8B-B14F-4D97-AF65-F5344CB8AC3E}">
        <p14:creationId xmlns:p14="http://schemas.microsoft.com/office/powerpoint/2010/main" val="2370996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1196A91-0980-4D84-A0F9-8E4EB10F3454}" type="datetimeFigureOut">
              <a:rPr lang="en-US" smtClean="0"/>
              <a:t>5/18/2017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80CC443-7D54-42BA-B1B3-5159E9DBB504}" type="slidenum">
              <a:rPr lang="en-US" smtClean="0"/>
              <a:t>‹#›</a:t>
            </a:fld>
            <a:endParaRPr lang="en-US"/>
          </a:p>
        </p:txBody>
      </p:sp>
    </p:spTree>
    <p:extLst>
      <p:ext uri="{BB962C8B-B14F-4D97-AF65-F5344CB8AC3E}">
        <p14:creationId xmlns:p14="http://schemas.microsoft.com/office/powerpoint/2010/main" val="1048675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196A91-0980-4D84-A0F9-8E4EB10F3454}" type="datetimeFigureOut">
              <a:rPr lang="en-US" smtClean="0"/>
              <a:t>5/18/2017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80CC443-7D54-42BA-B1B3-5159E9DBB504}" type="slidenum">
              <a:rPr lang="en-US" smtClean="0"/>
              <a:t>‹#›</a:t>
            </a:fld>
            <a:endParaRPr lang="en-US"/>
          </a:p>
        </p:txBody>
      </p:sp>
    </p:spTree>
    <p:extLst>
      <p:ext uri="{BB962C8B-B14F-4D97-AF65-F5344CB8AC3E}">
        <p14:creationId xmlns:p14="http://schemas.microsoft.com/office/powerpoint/2010/main" val="3144254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1196A91-0980-4D84-A0F9-8E4EB10F3454}" type="datetimeFigureOut">
              <a:rPr lang="en-US" smtClean="0"/>
              <a:t>5/18/2017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0CC443-7D54-42BA-B1B3-5159E9DBB504}" type="slidenum">
              <a:rPr lang="en-US" smtClean="0"/>
              <a:t>‹#›</a:t>
            </a:fld>
            <a:endParaRPr lang="en-US"/>
          </a:p>
        </p:txBody>
      </p:sp>
    </p:spTree>
    <p:extLst>
      <p:ext uri="{BB962C8B-B14F-4D97-AF65-F5344CB8AC3E}">
        <p14:creationId xmlns:p14="http://schemas.microsoft.com/office/powerpoint/2010/main" val="27091022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1196A91-0980-4D84-A0F9-8E4EB10F3454}" type="datetimeFigureOut">
              <a:rPr lang="en-US" smtClean="0"/>
              <a:t>5/18/2017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0CC443-7D54-42BA-B1B3-5159E9DBB504}" type="slidenum">
              <a:rPr lang="en-US" smtClean="0"/>
              <a:t>‹#›</a:t>
            </a:fld>
            <a:endParaRPr lang="en-US"/>
          </a:p>
        </p:txBody>
      </p:sp>
    </p:spTree>
    <p:extLst>
      <p:ext uri="{BB962C8B-B14F-4D97-AF65-F5344CB8AC3E}">
        <p14:creationId xmlns:p14="http://schemas.microsoft.com/office/powerpoint/2010/main" val="14018084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196A91-0980-4D84-A0F9-8E4EB10F3454}" type="datetimeFigureOut">
              <a:rPr lang="en-US" smtClean="0"/>
              <a:t>5/18/2017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0CC443-7D54-42BA-B1B3-5159E9DBB504}" type="slidenum">
              <a:rPr lang="en-US" smtClean="0"/>
              <a:t>‹#›</a:t>
            </a:fld>
            <a:endParaRPr lang="en-US"/>
          </a:p>
        </p:txBody>
      </p:sp>
    </p:spTree>
    <p:extLst>
      <p:ext uri="{BB962C8B-B14F-4D97-AF65-F5344CB8AC3E}">
        <p14:creationId xmlns:p14="http://schemas.microsoft.com/office/powerpoint/2010/main" val="309724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838200" y="882869"/>
            <a:ext cx="10515600" cy="5294094"/>
          </a:xfrm>
        </p:spPr>
        <p:txBody>
          <a:bodyPr>
            <a:normAutofit/>
          </a:bodyPr>
          <a:lstStyle/>
          <a:p>
            <a:pPr marL="0" indent="0">
              <a:buNone/>
            </a:pPr>
            <a:r>
              <a:rPr lang="en-IN" sz="5000" dirty="0"/>
              <a:t>Input Tax Credit</a:t>
            </a:r>
          </a:p>
          <a:p>
            <a:pPr marL="0" indent="0">
              <a:buNone/>
            </a:pPr>
            <a:r>
              <a:rPr lang="en-IN" sz="5000" dirty="0"/>
              <a:t>Based On The CGST Act, 2017</a:t>
            </a:r>
          </a:p>
          <a:p>
            <a:pPr marL="0" indent="0" fontAlgn="ctr">
              <a:buNone/>
            </a:pPr>
            <a:r>
              <a:rPr lang="en-IN" sz="5000" dirty="0"/>
              <a:t>National Conference on GST</a:t>
            </a:r>
          </a:p>
          <a:p>
            <a:pPr marL="0" indent="0" fontAlgn="ctr">
              <a:buNone/>
            </a:pPr>
            <a:r>
              <a:rPr lang="en-IN" sz="5000" dirty="0">
                <a:solidFill>
                  <a:srgbClr val="000000"/>
                </a:solidFill>
              </a:rPr>
              <a:t>Hosted by:</a:t>
            </a:r>
          </a:p>
          <a:p>
            <a:pPr marL="0" indent="0" fontAlgn="ctr">
              <a:buNone/>
            </a:pPr>
            <a:r>
              <a:rPr lang="en-IN" sz="5000" dirty="0">
                <a:solidFill>
                  <a:srgbClr val="000000"/>
                </a:solidFill>
              </a:rPr>
              <a:t>Vasai branch of WIRC of ICAI</a:t>
            </a:r>
          </a:p>
          <a:p>
            <a:pPr marL="0" indent="0">
              <a:buNone/>
            </a:pPr>
            <a:endParaRPr lang="en-IN" sz="5400" dirty="0"/>
          </a:p>
          <a:p>
            <a:pPr marL="0" indent="0">
              <a:buNone/>
            </a:pPr>
            <a:endParaRPr lang="en-IN" sz="5400" dirty="0"/>
          </a:p>
        </p:txBody>
      </p:sp>
    </p:spTree>
    <p:extLst>
      <p:ext uri="{BB962C8B-B14F-4D97-AF65-F5344CB8AC3E}">
        <p14:creationId xmlns:p14="http://schemas.microsoft.com/office/powerpoint/2010/main" val="30413591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4497" y="403124"/>
            <a:ext cx="10849303" cy="6567947"/>
          </a:xfrm>
        </p:spPr>
        <p:txBody>
          <a:bodyPr/>
          <a:lstStyle/>
          <a:p>
            <a:r>
              <a:rPr lang="en-US" sz="1800" b="1" dirty="0"/>
              <a:t>Illustration (Rule 7): </a:t>
            </a:r>
            <a:r>
              <a:rPr lang="en-IN" sz="1800" b="1" dirty="0"/>
              <a:t>Rule 7 of the Input Tax Credit Rules</a:t>
            </a:r>
            <a:endParaRPr lang="en-US" sz="1800" b="1" dirty="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425210940"/>
              </p:ext>
            </p:extLst>
          </p:nvPr>
        </p:nvGraphicFramePr>
        <p:xfrm>
          <a:off x="704194" y="875248"/>
          <a:ext cx="11025692" cy="5743649"/>
        </p:xfrm>
        <a:graphic>
          <a:graphicData uri="http://schemas.openxmlformats.org/drawingml/2006/table">
            <a:tbl>
              <a:tblPr firstRow="1" firstCol="1" bandRow="1">
                <a:tableStyleId>{2D5ABB26-0587-4C30-8999-92F81FD0307C}</a:tableStyleId>
              </a:tblPr>
              <a:tblGrid>
                <a:gridCol w="777187">
                  <a:extLst>
                    <a:ext uri="{9D8B030D-6E8A-4147-A177-3AD203B41FA5}">
                      <a16:colId xmlns:a16="http://schemas.microsoft.com/office/drawing/2014/main" xmlns="" val="1026040506"/>
                    </a:ext>
                  </a:extLst>
                </a:gridCol>
                <a:gridCol w="4772094">
                  <a:extLst>
                    <a:ext uri="{9D8B030D-6E8A-4147-A177-3AD203B41FA5}">
                      <a16:colId xmlns:a16="http://schemas.microsoft.com/office/drawing/2014/main" xmlns="" val="3181768375"/>
                    </a:ext>
                  </a:extLst>
                </a:gridCol>
                <a:gridCol w="1664102">
                  <a:extLst>
                    <a:ext uri="{9D8B030D-6E8A-4147-A177-3AD203B41FA5}">
                      <a16:colId xmlns:a16="http://schemas.microsoft.com/office/drawing/2014/main" xmlns="" val="2770301962"/>
                    </a:ext>
                  </a:extLst>
                </a:gridCol>
                <a:gridCol w="1311111">
                  <a:extLst>
                    <a:ext uri="{9D8B030D-6E8A-4147-A177-3AD203B41FA5}">
                      <a16:colId xmlns:a16="http://schemas.microsoft.com/office/drawing/2014/main" xmlns="" val="3597615866"/>
                    </a:ext>
                  </a:extLst>
                </a:gridCol>
                <a:gridCol w="1522906">
                  <a:extLst>
                    <a:ext uri="{9D8B030D-6E8A-4147-A177-3AD203B41FA5}">
                      <a16:colId xmlns:a16="http://schemas.microsoft.com/office/drawing/2014/main" xmlns="" val="3422036165"/>
                    </a:ext>
                  </a:extLst>
                </a:gridCol>
                <a:gridCol w="978292">
                  <a:extLst>
                    <a:ext uri="{9D8B030D-6E8A-4147-A177-3AD203B41FA5}">
                      <a16:colId xmlns:a16="http://schemas.microsoft.com/office/drawing/2014/main" xmlns="" val="2497224975"/>
                    </a:ext>
                  </a:extLst>
                </a:gridCol>
              </a:tblGrid>
              <a:tr h="377100">
                <a:tc>
                  <a:txBody>
                    <a:bodyPr/>
                    <a:lstStyle/>
                    <a:p>
                      <a:pPr marL="0" marR="0" algn="ctr">
                        <a:lnSpc>
                          <a:spcPct val="107000"/>
                        </a:lnSpc>
                        <a:spcBef>
                          <a:spcPts val="0"/>
                        </a:spcBef>
                        <a:spcAft>
                          <a:spcPts val="0"/>
                        </a:spcAft>
                      </a:pPr>
                      <a:r>
                        <a:rPr lang="en-IN" sz="1800" dirty="0">
                          <a:effectLst/>
                        </a:rPr>
                        <a:t>Sl. No</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Particulars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Reference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CGST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SGST/ UTGST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IGST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136031021"/>
                  </a:ext>
                </a:extLst>
              </a:tr>
              <a:tr h="569915">
                <a:tc>
                  <a:txBody>
                    <a:bodyPr/>
                    <a:lstStyle/>
                    <a:p>
                      <a:pPr marL="0" marR="0">
                        <a:lnSpc>
                          <a:spcPct val="107000"/>
                        </a:lnSpc>
                        <a:spcBef>
                          <a:spcPts val="0"/>
                        </a:spcBef>
                        <a:spcAft>
                          <a:spcPts val="0"/>
                        </a:spcAft>
                      </a:pPr>
                      <a:r>
                        <a:rPr lang="en-IN" sz="1800">
                          <a:effectLst/>
                        </a:rPr>
                        <a:t>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Total input tax on inputs and input services for the tax period May 2018</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1,00,000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1,00,000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50,000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612416930"/>
                  </a:ext>
                </a:extLst>
              </a:tr>
              <a:tr h="0">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540693166"/>
                  </a:ext>
                </a:extLst>
              </a:tr>
              <a:tr h="184284">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Out of the total input tax (T):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67530983"/>
                  </a:ext>
                </a:extLst>
              </a:tr>
              <a:tr h="377100">
                <a:tc>
                  <a:txBody>
                    <a:bodyPr/>
                    <a:lstStyle/>
                    <a:p>
                      <a:pPr marL="0" marR="0">
                        <a:lnSpc>
                          <a:spcPct val="107000"/>
                        </a:lnSpc>
                        <a:spcBef>
                          <a:spcPts val="0"/>
                        </a:spcBef>
                        <a:spcAft>
                          <a:spcPts val="0"/>
                        </a:spcAft>
                      </a:pPr>
                      <a:r>
                        <a:rPr lang="en-IN" sz="1800">
                          <a:effectLst/>
                        </a:rPr>
                        <a:t>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Input tax used exclusively for non-business purposes (Note 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T1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10,000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10,000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5,000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057878417"/>
                  </a:ext>
                </a:extLst>
              </a:tr>
              <a:tr h="569915">
                <a:tc>
                  <a:txBody>
                    <a:bodyPr/>
                    <a:lstStyle/>
                    <a:p>
                      <a:pPr marL="0" marR="0">
                        <a:lnSpc>
                          <a:spcPct val="107000"/>
                        </a:lnSpc>
                        <a:spcBef>
                          <a:spcPts val="0"/>
                        </a:spcBef>
                        <a:spcAft>
                          <a:spcPts val="0"/>
                        </a:spcAft>
                      </a:pPr>
                      <a:r>
                        <a:rPr lang="en-IN" sz="1800" dirty="0">
                          <a:effectLst/>
                        </a:rPr>
                        <a:t>3</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Input tax used exclusively for effecting exempt supplies (Note 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T2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10,000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10,000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5,000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955705715"/>
                  </a:ext>
                </a:extLst>
              </a:tr>
              <a:tr h="377100">
                <a:tc>
                  <a:txBody>
                    <a:bodyPr/>
                    <a:lstStyle/>
                    <a:p>
                      <a:pPr marL="0" marR="0">
                        <a:lnSpc>
                          <a:spcPct val="107000"/>
                        </a:lnSpc>
                        <a:spcBef>
                          <a:spcPts val="0"/>
                        </a:spcBef>
                        <a:spcAft>
                          <a:spcPts val="0"/>
                        </a:spcAft>
                      </a:pPr>
                      <a:r>
                        <a:rPr lang="en-IN" sz="1800">
                          <a:effectLst/>
                        </a:rPr>
                        <a:t>4</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Input tax ineligible under Section 17(5) (Note 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T3</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5,000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5,000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2,500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546291000"/>
                  </a:ext>
                </a:extLst>
              </a:tr>
              <a:tr h="184284">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Total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25,000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25,000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12,500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12984005"/>
                  </a:ext>
                </a:extLst>
              </a:tr>
              <a:tr h="0">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485332101"/>
                  </a:ext>
                </a:extLst>
              </a:tr>
              <a:tr h="377100">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ITC credited to Electronic Credit Ledger (Note 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C1 = T -(T1 + T2 +T3)</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75,000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75,000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37,500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190861089"/>
                  </a:ext>
                </a:extLst>
              </a:tr>
              <a:tr h="0">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64825372"/>
                  </a:ext>
                </a:extLst>
              </a:tr>
              <a:tr h="569915">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Input tax credit used exclusively for taxable supplies (including zero-rated supplies)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T4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50,000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50,000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25,000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352229600"/>
                  </a:ext>
                </a:extLst>
              </a:tr>
              <a:tr h="569915">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Note 1: T1, T2, T3 and T4 shall be determined as above and declared in Form GSTR-2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89388944"/>
                  </a:ext>
                </a:extLst>
              </a:tr>
            </a:tbl>
          </a:graphicData>
        </a:graphic>
      </p:graphicFrame>
    </p:spTree>
    <p:extLst>
      <p:ext uri="{BB962C8B-B14F-4D97-AF65-F5344CB8AC3E}">
        <p14:creationId xmlns:p14="http://schemas.microsoft.com/office/powerpoint/2010/main" val="13817764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030472748"/>
              </p:ext>
            </p:extLst>
          </p:nvPr>
        </p:nvGraphicFramePr>
        <p:xfrm>
          <a:off x="735207" y="272459"/>
          <a:ext cx="10866858" cy="6073132"/>
        </p:xfrm>
        <a:graphic>
          <a:graphicData uri="http://schemas.openxmlformats.org/drawingml/2006/table">
            <a:tbl>
              <a:tblPr firstRow="1" firstCol="1" bandRow="1">
                <a:tableStyleId>{2D5ABB26-0587-4C30-8999-92F81FD0307C}</a:tableStyleId>
              </a:tblPr>
              <a:tblGrid>
                <a:gridCol w="765991">
                  <a:extLst>
                    <a:ext uri="{9D8B030D-6E8A-4147-A177-3AD203B41FA5}">
                      <a16:colId xmlns:a16="http://schemas.microsoft.com/office/drawing/2014/main" xmlns="" val="1357510004"/>
                    </a:ext>
                  </a:extLst>
                </a:gridCol>
                <a:gridCol w="3700587">
                  <a:extLst>
                    <a:ext uri="{9D8B030D-6E8A-4147-A177-3AD203B41FA5}">
                      <a16:colId xmlns:a16="http://schemas.microsoft.com/office/drawing/2014/main" xmlns="" val="3468945606"/>
                    </a:ext>
                  </a:extLst>
                </a:gridCol>
                <a:gridCol w="2176477">
                  <a:extLst>
                    <a:ext uri="{9D8B030D-6E8A-4147-A177-3AD203B41FA5}">
                      <a16:colId xmlns:a16="http://schemas.microsoft.com/office/drawing/2014/main" xmlns="" val="2476714855"/>
                    </a:ext>
                  </a:extLst>
                </a:gridCol>
                <a:gridCol w="1324304">
                  <a:extLst>
                    <a:ext uri="{9D8B030D-6E8A-4147-A177-3AD203B41FA5}">
                      <a16:colId xmlns:a16="http://schemas.microsoft.com/office/drawing/2014/main" xmlns="" val="1066191209"/>
                    </a:ext>
                  </a:extLst>
                </a:gridCol>
                <a:gridCol w="1566041">
                  <a:extLst>
                    <a:ext uri="{9D8B030D-6E8A-4147-A177-3AD203B41FA5}">
                      <a16:colId xmlns:a16="http://schemas.microsoft.com/office/drawing/2014/main" xmlns="" val="1019270403"/>
                    </a:ext>
                  </a:extLst>
                </a:gridCol>
                <a:gridCol w="1333458">
                  <a:extLst>
                    <a:ext uri="{9D8B030D-6E8A-4147-A177-3AD203B41FA5}">
                      <a16:colId xmlns:a16="http://schemas.microsoft.com/office/drawing/2014/main" xmlns="" val="1755874674"/>
                    </a:ext>
                  </a:extLst>
                </a:gridCol>
              </a:tblGrid>
              <a:tr h="193077">
                <a:tc>
                  <a:txBody>
                    <a:bodyPr/>
                    <a:lstStyle/>
                    <a:p>
                      <a:pPr marL="0" marR="0" algn="ctr">
                        <a:lnSpc>
                          <a:spcPct val="107000"/>
                        </a:lnSpc>
                        <a:spcBef>
                          <a:spcPts val="0"/>
                        </a:spcBef>
                        <a:spcAft>
                          <a:spcPts val="0"/>
                        </a:spcAft>
                      </a:pPr>
                      <a:r>
                        <a:rPr lang="en-IN" sz="1800" b="1" dirty="0">
                          <a:effectLst/>
                        </a:rPr>
                        <a:t>Sl. No</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b="1" dirty="0">
                          <a:effectLst/>
                        </a:rPr>
                        <a:t>Particulars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b="1" dirty="0">
                          <a:effectLst/>
                        </a:rPr>
                        <a:t>Reference</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b="1" dirty="0">
                          <a:effectLst/>
                        </a:rPr>
                        <a:t> CGST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b="1" dirty="0">
                          <a:effectLst/>
                        </a:rPr>
                        <a:t> SGST/ UTGST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b="1" dirty="0">
                          <a:effectLst/>
                        </a:rPr>
                        <a:t> IGST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15925094"/>
                  </a:ext>
                </a:extLst>
              </a:tr>
              <a:tr h="193077">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Common credit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C2 = C1 - T4</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25,000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25,000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12,500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851739632"/>
                  </a:ext>
                </a:extLst>
              </a:tr>
              <a:tr h="193077">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294961249"/>
                  </a:ext>
                </a:extLst>
              </a:tr>
              <a:tr h="597108">
                <a:tc>
                  <a:txBody>
                    <a:bodyPr/>
                    <a:lstStyle/>
                    <a:p>
                      <a:pPr marL="0" marR="0">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Aggregate value of exempt supplies for the tax period May 2018 (Note 2 &amp; 3)</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25,00,000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25,00,000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25,00,000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73045072"/>
                  </a:ext>
                </a:extLst>
              </a:tr>
              <a:tr h="193077">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177984942"/>
                  </a:ext>
                </a:extLst>
              </a:tr>
              <a:tr h="597108">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Total Turnover of the registered person  for the tax period May 2018 (Note 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F</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1,00,00,000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1,00,00,000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1,00,00,000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794072087"/>
                  </a:ext>
                </a:extLst>
              </a:tr>
              <a:tr h="193077">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672901554"/>
                  </a:ext>
                </a:extLst>
              </a:tr>
              <a:tr h="395093">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Credit attributable to exempt supplies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D1 = (E/F) * C2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6,250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6,250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3,125</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853687665"/>
                  </a:ext>
                </a:extLst>
              </a:tr>
              <a:tr h="193077">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569625253"/>
                  </a:ext>
                </a:extLst>
              </a:tr>
              <a:tr h="395093">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Credit attributable to non-business purposes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D2 = C2 * 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1,250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1,250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625</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383544150"/>
                  </a:ext>
                </a:extLst>
              </a:tr>
              <a:tr h="193077">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189034523"/>
                  </a:ext>
                </a:extLst>
              </a:tr>
              <a:tr h="395093">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Net eligible common credit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C3 = C2 - (D1 + D2)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17,500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17,500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8,750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810450971"/>
                  </a:ext>
                </a:extLst>
              </a:tr>
              <a:tr h="193077">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37466232"/>
                  </a:ext>
                </a:extLst>
              </a:tr>
              <a:tr h="395093">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Total credit eligible (Exclusive + Common)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G = T4 + C3</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67,500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67,500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33,750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675118767"/>
                  </a:ext>
                </a:extLst>
              </a:tr>
            </a:tbl>
          </a:graphicData>
        </a:graphic>
      </p:graphicFrame>
    </p:spTree>
    <p:extLst>
      <p:ext uri="{BB962C8B-B14F-4D97-AF65-F5344CB8AC3E}">
        <p14:creationId xmlns:p14="http://schemas.microsoft.com/office/powerpoint/2010/main" val="1809262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822732"/>
            <a:ext cx="10515600" cy="6035267"/>
          </a:xfrm>
        </p:spPr>
        <p:txBody>
          <a:bodyPr>
            <a:noAutofit/>
          </a:bodyPr>
          <a:lstStyle/>
          <a:p>
            <a:pPr algn="just"/>
            <a:r>
              <a:rPr lang="en-IN" sz="2400" dirty="0"/>
              <a:t>Note 1: T1, T2, T3 and T4 shall be DETERMINED AS ABOVE and declared in Form GSTR-2</a:t>
            </a:r>
            <a:endParaRPr lang="en-US" sz="2400" dirty="0"/>
          </a:p>
          <a:p>
            <a:pPr algn="just"/>
            <a:r>
              <a:rPr lang="en-IN" sz="2400" dirty="0"/>
              <a:t>Note 2: If the registered person does not have any turnover for May 2018, then the value of E and F shall be considered for the last tax period for which such details are available</a:t>
            </a:r>
            <a:endParaRPr lang="en-US" sz="2400" dirty="0"/>
          </a:p>
          <a:p>
            <a:pPr algn="just"/>
            <a:r>
              <a:rPr lang="en-IN" sz="2400" dirty="0"/>
              <a:t>Note 3: Aggregate value excludes taxes</a:t>
            </a:r>
            <a:endParaRPr lang="en-US" sz="2400" dirty="0"/>
          </a:p>
          <a:p>
            <a:pPr algn="just"/>
            <a:r>
              <a:rPr lang="en-IN" sz="2400" dirty="0"/>
              <a:t>Note 4: The registered person is expected to make such computation for each tax period and for the whole year as well. In case the resultant computation results in short credit availed, then such credit can be claimed in the electronic credit ledger. Further, if on computation for the whole year, the registered person has claimed excess credit on a month on month basis, then such excess credit claimed for the year shall be added back to the output liability and will be liable for payment with interest.</a:t>
            </a:r>
            <a:endParaRPr lang="en-US" sz="2400" dirty="0"/>
          </a:p>
          <a:p>
            <a:endParaRPr lang="en-US" sz="2400" dirty="0"/>
          </a:p>
        </p:txBody>
      </p:sp>
    </p:spTree>
    <p:extLst>
      <p:ext uri="{BB962C8B-B14F-4D97-AF65-F5344CB8AC3E}">
        <p14:creationId xmlns:p14="http://schemas.microsoft.com/office/powerpoint/2010/main" val="39234060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1433" y="265470"/>
            <a:ext cx="11540359" cy="6371303"/>
          </a:xfrm>
        </p:spPr>
        <p:txBody>
          <a:bodyPr/>
          <a:lstStyle/>
          <a:p>
            <a:r>
              <a:rPr lang="en-US" dirty="0"/>
              <a:t>Illustration (Rule 8):</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868972202"/>
              </p:ext>
            </p:extLst>
          </p:nvPr>
        </p:nvGraphicFramePr>
        <p:xfrm>
          <a:off x="746234" y="814512"/>
          <a:ext cx="10924656" cy="5786807"/>
        </p:xfrm>
        <a:graphic>
          <a:graphicData uri="http://schemas.openxmlformats.org/drawingml/2006/table">
            <a:tbl>
              <a:tblPr firstRow="1" firstCol="1" bandRow="1">
                <a:tableStyleId>{2D5ABB26-0587-4C30-8999-92F81FD0307C}</a:tableStyleId>
              </a:tblPr>
              <a:tblGrid>
                <a:gridCol w="965778">
                  <a:extLst>
                    <a:ext uri="{9D8B030D-6E8A-4147-A177-3AD203B41FA5}">
                      <a16:colId xmlns:a16="http://schemas.microsoft.com/office/drawing/2014/main" xmlns="" val="4272286935"/>
                    </a:ext>
                  </a:extLst>
                </a:gridCol>
                <a:gridCol w="7139601">
                  <a:extLst>
                    <a:ext uri="{9D8B030D-6E8A-4147-A177-3AD203B41FA5}">
                      <a16:colId xmlns:a16="http://schemas.microsoft.com/office/drawing/2014/main" xmlns="" val="1657713540"/>
                    </a:ext>
                  </a:extLst>
                </a:gridCol>
                <a:gridCol w="1429921">
                  <a:extLst>
                    <a:ext uri="{9D8B030D-6E8A-4147-A177-3AD203B41FA5}">
                      <a16:colId xmlns:a16="http://schemas.microsoft.com/office/drawing/2014/main" xmlns="" val="9512228"/>
                    </a:ext>
                  </a:extLst>
                </a:gridCol>
                <a:gridCol w="1389356">
                  <a:extLst>
                    <a:ext uri="{9D8B030D-6E8A-4147-A177-3AD203B41FA5}">
                      <a16:colId xmlns:a16="http://schemas.microsoft.com/office/drawing/2014/main" xmlns="" val="3205599958"/>
                    </a:ext>
                  </a:extLst>
                </a:gridCol>
              </a:tblGrid>
              <a:tr h="193986">
                <a:tc>
                  <a:txBody>
                    <a:bodyPr/>
                    <a:lstStyle/>
                    <a:p>
                      <a:pPr marL="0" marR="0" algn="ctr">
                        <a:lnSpc>
                          <a:spcPct val="107000"/>
                        </a:lnSpc>
                        <a:spcBef>
                          <a:spcPts val="0"/>
                        </a:spcBef>
                        <a:spcAft>
                          <a:spcPts val="0"/>
                        </a:spcAft>
                      </a:pPr>
                      <a:r>
                        <a:rPr lang="en-IN" sz="1800" b="1" dirty="0">
                          <a:effectLst/>
                        </a:rPr>
                        <a:t>Sl. No</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IN" sz="1800" b="1" dirty="0">
                          <a:effectLst/>
                        </a:rPr>
                        <a:t>Particulars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b="1" dirty="0">
                          <a:effectLst/>
                        </a:rPr>
                        <a:t>Reference</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b="1" dirty="0">
                          <a:effectLst/>
                        </a:rPr>
                        <a:t> IGST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43746499"/>
                  </a:ext>
                </a:extLst>
              </a:tr>
              <a:tr h="49326">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699195771"/>
                  </a:ext>
                </a:extLst>
              </a:tr>
              <a:tr h="0">
                <a:tc>
                  <a:txBody>
                    <a:bodyPr/>
                    <a:lstStyle/>
                    <a:p>
                      <a:pPr marL="0" marR="0" algn="ctr">
                        <a:lnSpc>
                          <a:spcPct val="107000"/>
                        </a:lnSpc>
                        <a:spcBef>
                          <a:spcPts val="0"/>
                        </a:spcBef>
                        <a:spcAft>
                          <a:spcPts val="0"/>
                        </a:spcAft>
                      </a:pPr>
                      <a:r>
                        <a:rPr lang="en-IN" sz="1800" dirty="0">
                          <a:effectLst/>
                        </a:rPr>
                        <a:t>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IN" sz="1800" dirty="0">
                          <a:effectLst/>
                        </a:rPr>
                        <a:t>ITC on capital goods used exclusively for non-business purposes (Note 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T1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10,000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13982002"/>
                  </a:ext>
                </a:extLst>
              </a:tr>
              <a:tr h="387971">
                <a:tc>
                  <a:txBody>
                    <a:bodyPr/>
                    <a:lstStyle/>
                    <a:p>
                      <a:pPr marL="0" marR="0" algn="ctr">
                        <a:lnSpc>
                          <a:spcPct val="107000"/>
                        </a:lnSpc>
                        <a:spcBef>
                          <a:spcPts val="0"/>
                        </a:spcBef>
                        <a:spcAft>
                          <a:spcPts val="0"/>
                        </a:spcAft>
                      </a:pPr>
                      <a:r>
                        <a:rPr lang="en-IN" sz="1800">
                          <a:effectLst/>
                        </a:rPr>
                        <a:t>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IN" sz="1800" dirty="0">
                          <a:effectLst/>
                        </a:rPr>
                        <a:t>ITC on capital goods used exclusively for effecting exempt supplies (Note 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T2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10,000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898866640"/>
                  </a:ext>
                </a:extLst>
              </a:tr>
              <a:tr h="0">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Total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20,000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789316339"/>
                  </a:ext>
                </a:extLst>
              </a:tr>
              <a:tr h="166063">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056691154"/>
                  </a:ext>
                </a:extLst>
              </a:tr>
              <a:tr h="387971">
                <a:tc>
                  <a:txBody>
                    <a:bodyPr/>
                    <a:lstStyle/>
                    <a:p>
                      <a:pPr marL="0" marR="0" algn="ctr">
                        <a:lnSpc>
                          <a:spcPct val="107000"/>
                        </a:lnSpc>
                        <a:spcBef>
                          <a:spcPts val="0"/>
                        </a:spcBef>
                        <a:spcAft>
                          <a:spcPts val="0"/>
                        </a:spcAft>
                      </a:pPr>
                      <a:r>
                        <a:rPr lang="en-IN" sz="1800">
                          <a:effectLst/>
                        </a:rPr>
                        <a:t>3</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IN" sz="1800" dirty="0">
                          <a:effectLst/>
                        </a:rPr>
                        <a:t>ITC on capital goods used exclusively for taxable supplies (including zero-rated supplies) (Note 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T3</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50,000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921026706"/>
                  </a:ext>
                </a:extLst>
              </a:tr>
              <a:tr h="332127">
                <a:tc>
                  <a:txBody>
                    <a:bodyPr/>
                    <a:lstStyle/>
                    <a:p>
                      <a:pPr marL="0" marR="0" algn="ctr">
                        <a:lnSpc>
                          <a:spcPct val="107000"/>
                        </a:lnSpc>
                        <a:spcBef>
                          <a:spcPts val="0"/>
                        </a:spcBef>
                        <a:spcAft>
                          <a:spcPts val="0"/>
                        </a:spcAft>
                      </a:pPr>
                      <a:r>
                        <a:rPr lang="en-IN" sz="1800">
                          <a:effectLst/>
                        </a:rPr>
                        <a:t>4</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IN" sz="1800" dirty="0">
                          <a:effectLst/>
                        </a:rPr>
                        <a:t>ITC on capital goods (other than T1, T2 and T3)</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A</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39,000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434759031"/>
                  </a:ext>
                </a:extLst>
              </a:tr>
              <a:tr h="193986">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164862562"/>
                  </a:ext>
                </a:extLst>
              </a:tr>
              <a:tr h="332127">
                <a:tc>
                  <a:txBody>
                    <a:bodyPr/>
                    <a:lstStyle/>
                    <a:p>
                      <a:pPr marL="0" marR="0" algn="ctr">
                        <a:lnSpc>
                          <a:spcPct val="107000"/>
                        </a:lnSpc>
                        <a:spcBef>
                          <a:spcPts val="0"/>
                        </a:spcBef>
                        <a:spcAft>
                          <a:spcPts val="0"/>
                        </a:spcAft>
                      </a:pPr>
                      <a:r>
                        <a:rPr lang="en-IN" sz="1800">
                          <a:effectLst/>
                        </a:rPr>
                        <a:t>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IN" sz="1800" dirty="0">
                          <a:effectLst/>
                        </a:rPr>
                        <a:t>ITC  on capital goods whose residual life remain (Annexure 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Tr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6,500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105214077"/>
                  </a:ext>
                </a:extLst>
              </a:tr>
              <a:tr h="193986">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37348943"/>
                  </a:ext>
                </a:extLst>
              </a:tr>
              <a:tr h="387971">
                <a:tc>
                  <a:txBody>
                    <a:bodyPr/>
                    <a:lstStyle/>
                    <a:p>
                      <a:pPr marL="0" marR="0" algn="ctr">
                        <a:lnSpc>
                          <a:spcPct val="107000"/>
                        </a:lnSpc>
                        <a:spcBef>
                          <a:spcPts val="0"/>
                        </a:spcBef>
                        <a:spcAft>
                          <a:spcPts val="0"/>
                        </a:spcAft>
                      </a:pPr>
                      <a:r>
                        <a:rPr lang="en-IN" sz="1800">
                          <a:effectLst/>
                        </a:rPr>
                        <a:t>7</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IN" sz="1800" dirty="0">
                          <a:effectLst/>
                        </a:rPr>
                        <a:t>Aggregate value of exempt supplies for the tax period May 2018 (Note 2 &amp; 3)</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25,00,000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615554323"/>
                  </a:ext>
                </a:extLst>
              </a:tr>
              <a:tr h="193986">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49154497"/>
                  </a:ext>
                </a:extLst>
              </a:tr>
              <a:tr h="332127">
                <a:tc>
                  <a:txBody>
                    <a:bodyPr/>
                    <a:lstStyle/>
                    <a:p>
                      <a:pPr marL="0" marR="0" algn="ctr">
                        <a:lnSpc>
                          <a:spcPct val="107000"/>
                        </a:lnSpc>
                        <a:spcBef>
                          <a:spcPts val="0"/>
                        </a:spcBef>
                        <a:spcAft>
                          <a:spcPts val="0"/>
                        </a:spcAft>
                      </a:pPr>
                      <a:r>
                        <a:rPr lang="en-IN" sz="1800">
                          <a:effectLst/>
                        </a:rPr>
                        <a:t>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IN" sz="1800" dirty="0">
                          <a:effectLst/>
                        </a:rPr>
                        <a:t>Total Turnover of the registered person for the tax period May 2018 (Note 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F</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1,00,00,000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96203353"/>
                  </a:ext>
                </a:extLst>
              </a:tr>
              <a:tr h="193986">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488442109"/>
                  </a:ext>
                </a:extLst>
              </a:tr>
              <a:tr h="332127">
                <a:tc>
                  <a:txBody>
                    <a:bodyPr/>
                    <a:lstStyle/>
                    <a:p>
                      <a:pPr marL="0" marR="0" algn="ctr">
                        <a:lnSpc>
                          <a:spcPct val="107000"/>
                        </a:lnSpc>
                        <a:spcBef>
                          <a:spcPts val="0"/>
                        </a:spcBef>
                        <a:spcAft>
                          <a:spcPts val="0"/>
                        </a:spcAft>
                      </a:pPr>
                      <a:r>
                        <a:rPr lang="en-IN" sz="1800">
                          <a:effectLst/>
                        </a:rPr>
                        <a:t>10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a:lnSpc>
                          <a:spcPct val="107000"/>
                        </a:lnSpc>
                        <a:spcBef>
                          <a:spcPts val="0"/>
                        </a:spcBef>
                        <a:spcAft>
                          <a:spcPts val="0"/>
                        </a:spcAft>
                      </a:pPr>
                      <a:r>
                        <a:rPr lang="en-IN" sz="1800">
                          <a:effectLst/>
                        </a:rPr>
                        <a:t>Credit attributable to exempt supplies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err="1">
                          <a:effectLst/>
                        </a:rPr>
                        <a:t>Te</a:t>
                      </a:r>
                      <a:r>
                        <a:rPr lang="en-IN" sz="1800" dirty="0">
                          <a:effectLst/>
                        </a:rPr>
                        <a:t> = (E/F) * </a:t>
                      </a:r>
                      <a:r>
                        <a:rPr lang="en-IN" sz="1800" dirty="0" err="1">
                          <a:effectLst/>
                        </a:rPr>
                        <a:t>Tr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1,625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1191" marR="6119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19683791"/>
                  </a:ext>
                </a:extLst>
              </a:tr>
            </a:tbl>
          </a:graphicData>
        </a:graphic>
      </p:graphicFrame>
    </p:spTree>
    <p:extLst>
      <p:ext uri="{BB962C8B-B14F-4D97-AF65-F5344CB8AC3E}">
        <p14:creationId xmlns:p14="http://schemas.microsoft.com/office/powerpoint/2010/main" val="42699937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5007" y="409902"/>
            <a:ext cx="11246069" cy="6117021"/>
          </a:xfrm>
        </p:spPr>
        <p:txBody>
          <a:bodyPr>
            <a:normAutofit/>
          </a:bodyPr>
          <a:lstStyle/>
          <a:p>
            <a:r>
              <a:rPr lang="en-IN" sz="2400" dirty="0"/>
              <a:t>Note 1: T1, T2 and T3 should be declared in Form GSTR-2. T3 alone will be credited to the electronic credit ledger</a:t>
            </a:r>
            <a:endParaRPr lang="en-US" sz="2400" dirty="0"/>
          </a:p>
          <a:p>
            <a:r>
              <a:rPr lang="en-IN" sz="2400" dirty="0"/>
              <a:t>Note 2: If the registered person does not have any turnover for May 2018, then the value of E and F shall be considered for the last tax period for which such details are available</a:t>
            </a:r>
            <a:endParaRPr lang="en-US" sz="2400" dirty="0"/>
          </a:p>
          <a:p>
            <a:r>
              <a:rPr lang="en-IN" sz="2400" dirty="0"/>
              <a:t>Note 3: Aggregate value excludes taxes</a:t>
            </a:r>
            <a:endParaRPr lang="en-US" sz="2400" dirty="0"/>
          </a:p>
        </p:txBody>
      </p:sp>
    </p:spTree>
    <p:extLst>
      <p:ext uri="{BB962C8B-B14F-4D97-AF65-F5344CB8AC3E}">
        <p14:creationId xmlns:p14="http://schemas.microsoft.com/office/powerpoint/2010/main" val="22535786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6841" y="304800"/>
            <a:ext cx="11529849" cy="5872163"/>
          </a:xfrm>
        </p:spPr>
        <p:txBody>
          <a:bodyPr/>
          <a:lstStyle/>
          <a:p>
            <a:r>
              <a:rPr lang="en-IN" sz="1800" b="1" dirty="0"/>
              <a:t>Annexure A - ITC  on capital goods whose residual life remain</a:t>
            </a:r>
          </a:p>
          <a:p>
            <a:endParaRPr lang="en-IN" sz="1800" b="1" dirty="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38789852"/>
              </p:ext>
            </p:extLst>
          </p:nvPr>
        </p:nvGraphicFramePr>
        <p:xfrm>
          <a:off x="678089" y="785103"/>
          <a:ext cx="11198601" cy="5949764"/>
        </p:xfrm>
        <a:graphic>
          <a:graphicData uri="http://schemas.openxmlformats.org/drawingml/2006/table">
            <a:tbl>
              <a:tblPr firstRow="1" firstCol="1" bandRow="1">
                <a:tableStyleId>{2D5ABB26-0587-4C30-8999-92F81FD0307C}</a:tableStyleId>
              </a:tblPr>
              <a:tblGrid>
                <a:gridCol w="835401">
                  <a:extLst>
                    <a:ext uri="{9D8B030D-6E8A-4147-A177-3AD203B41FA5}">
                      <a16:colId xmlns:a16="http://schemas.microsoft.com/office/drawing/2014/main" xmlns="" val="1015253566"/>
                    </a:ext>
                  </a:extLst>
                </a:gridCol>
                <a:gridCol w="6285186">
                  <a:extLst>
                    <a:ext uri="{9D8B030D-6E8A-4147-A177-3AD203B41FA5}">
                      <a16:colId xmlns:a16="http://schemas.microsoft.com/office/drawing/2014/main" xmlns="" val="1296554906"/>
                    </a:ext>
                  </a:extLst>
                </a:gridCol>
                <a:gridCol w="2554014">
                  <a:extLst>
                    <a:ext uri="{9D8B030D-6E8A-4147-A177-3AD203B41FA5}">
                      <a16:colId xmlns:a16="http://schemas.microsoft.com/office/drawing/2014/main" xmlns="" val="805582126"/>
                    </a:ext>
                  </a:extLst>
                </a:gridCol>
                <a:gridCol w="1524000">
                  <a:extLst>
                    <a:ext uri="{9D8B030D-6E8A-4147-A177-3AD203B41FA5}">
                      <a16:colId xmlns:a16="http://schemas.microsoft.com/office/drawing/2014/main" xmlns="" val="2919559927"/>
                    </a:ext>
                  </a:extLst>
                </a:gridCol>
              </a:tblGrid>
              <a:tr h="166705">
                <a:tc>
                  <a:txBody>
                    <a:bodyPr/>
                    <a:lstStyle/>
                    <a:p>
                      <a:pPr marL="0" marR="0" algn="ctr">
                        <a:lnSpc>
                          <a:spcPct val="107000"/>
                        </a:lnSpc>
                        <a:spcBef>
                          <a:spcPts val="0"/>
                        </a:spcBef>
                        <a:spcAft>
                          <a:spcPts val="0"/>
                        </a:spcAft>
                      </a:pPr>
                      <a:r>
                        <a:rPr lang="en-IN" sz="1800" b="1" dirty="0">
                          <a:effectLst/>
                        </a:rPr>
                        <a:t>Sl. No</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b="1" dirty="0">
                          <a:effectLst/>
                        </a:rPr>
                        <a:t>Particulars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b="1" dirty="0">
                          <a:effectLst/>
                        </a:rPr>
                        <a:t> Reference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b="1" dirty="0">
                          <a:effectLst/>
                        </a:rPr>
                        <a:t> Amount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10973271"/>
                  </a:ext>
                </a:extLst>
              </a:tr>
              <a:tr h="166705">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809731858"/>
                  </a:ext>
                </a:extLst>
              </a:tr>
              <a:tr h="166705">
                <a:tc gridSpan="4">
                  <a:txBody>
                    <a:bodyPr/>
                    <a:lstStyle/>
                    <a:p>
                      <a:pPr marL="0" marR="0" algn="ctr">
                        <a:lnSpc>
                          <a:spcPct val="107000"/>
                        </a:lnSpc>
                        <a:spcBef>
                          <a:spcPts val="0"/>
                        </a:spcBef>
                        <a:spcAft>
                          <a:spcPts val="0"/>
                        </a:spcAft>
                      </a:pPr>
                      <a:r>
                        <a:rPr lang="en-IN" sz="1800">
                          <a:effectLst/>
                        </a:rPr>
                        <a:t>For May 2018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428534028"/>
                  </a:ext>
                </a:extLst>
              </a:tr>
              <a:tr h="285419">
                <a:tc>
                  <a:txBody>
                    <a:bodyPr/>
                    <a:lstStyle/>
                    <a:p>
                      <a:pPr marL="0" marR="0" algn="ctr">
                        <a:lnSpc>
                          <a:spcPct val="107000"/>
                        </a:lnSpc>
                        <a:spcBef>
                          <a:spcPts val="0"/>
                        </a:spcBef>
                        <a:spcAft>
                          <a:spcPts val="0"/>
                        </a:spcAft>
                      </a:pPr>
                      <a:r>
                        <a:rPr lang="en-IN" sz="1800">
                          <a:effectLst/>
                        </a:rPr>
                        <a:t>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Inward supply value of Machinery X</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a</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12,50,000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54345945"/>
                  </a:ext>
                </a:extLst>
              </a:tr>
              <a:tr h="285419">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IGST @ 12%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b</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1,50,000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250764585"/>
                  </a:ext>
                </a:extLst>
              </a:tr>
              <a:tr h="285419">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Invoice Value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14,00,000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3748171"/>
                  </a:ext>
                </a:extLst>
              </a:tr>
              <a:tr h="166705">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45486669"/>
                  </a:ext>
                </a:extLst>
              </a:tr>
              <a:tr h="285419">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Date of inward supply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12 April 2018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731781916"/>
                  </a:ext>
                </a:extLst>
              </a:tr>
              <a:tr h="333409">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Life of the capital goods (in months) - for GST purpose is 5 years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c</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60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747680983"/>
                  </a:ext>
                </a:extLst>
              </a:tr>
              <a:tr h="166705">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ITC  attributable for 1 month</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Tm1 =b/c</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2500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460154613"/>
                  </a:ext>
                </a:extLst>
              </a:tr>
              <a:tr h="166705">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89916183"/>
                  </a:ext>
                </a:extLst>
              </a:tr>
              <a:tr h="285419">
                <a:tc>
                  <a:txBody>
                    <a:bodyPr/>
                    <a:lstStyle/>
                    <a:p>
                      <a:pPr marL="0" marR="0" algn="ctr">
                        <a:lnSpc>
                          <a:spcPct val="107000"/>
                        </a:lnSpc>
                        <a:spcBef>
                          <a:spcPts val="0"/>
                        </a:spcBef>
                        <a:spcAft>
                          <a:spcPts val="0"/>
                        </a:spcAft>
                      </a:pPr>
                      <a:r>
                        <a:rPr lang="en-IN" sz="1800">
                          <a:effectLst/>
                        </a:rPr>
                        <a:t>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Inward supply value of Machinery 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20,00,000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935094249"/>
                  </a:ext>
                </a:extLst>
              </a:tr>
              <a:tr h="285419">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IGST @ 12%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f</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2,40,000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639058861"/>
                  </a:ext>
                </a:extLst>
              </a:tr>
              <a:tr h="285419">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Invoice Value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22,40,000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27554769"/>
                  </a:ext>
                </a:extLst>
              </a:tr>
              <a:tr h="166705">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211465689"/>
                  </a:ext>
                </a:extLst>
              </a:tr>
              <a:tr h="166705">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Date of inward supply</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21 May 2018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62506106"/>
                  </a:ext>
                </a:extLst>
              </a:tr>
              <a:tr h="333409">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Life of the capital goods (in months) - for GST purpose is 5 years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60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048672565"/>
                  </a:ext>
                </a:extLst>
              </a:tr>
              <a:tr h="285419">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ITC  attributable for May 2018 (1 month)</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Tm2 = f/g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4000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15339304"/>
                  </a:ext>
                </a:extLst>
              </a:tr>
              <a:tr h="166705">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16087296"/>
                  </a:ext>
                </a:extLst>
              </a:tr>
              <a:tr h="166705">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Aggregate of ITC on common credits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Tr = Tm1 + Tm2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6500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51416" marR="51416"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815912458"/>
                  </a:ext>
                </a:extLst>
              </a:tr>
            </a:tbl>
          </a:graphicData>
        </a:graphic>
      </p:graphicFrame>
    </p:spTree>
    <p:extLst>
      <p:ext uri="{BB962C8B-B14F-4D97-AF65-F5344CB8AC3E}">
        <p14:creationId xmlns:p14="http://schemas.microsoft.com/office/powerpoint/2010/main" val="24367509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3986" y="367862"/>
            <a:ext cx="11382704" cy="6085490"/>
          </a:xfrm>
        </p:spPr>
        <p:txBody>
          <a:bodyPr/>
          <a:lstStyle/>
          <a:p>
            <a:r>
              <a:rPr lang="en-US" sz="1800" b="1" dirty="0"/>
              <a:t>Illustration (Rule 9): </a:t>
            </a:r>
            <a:r>
              <a:rPr lang="en-IN" sz="1800" b="1" dirty="0"/>
              <a:t>Rule 9 of the Input Tax Credit Rules</a:t>
            </a:r>
            <a:endParaRPr lang="en-US" sz="1800" b="1" dirty="0"/>
          </a:p>
          <a:p>
            <a:r>
              <a:rPr lang="en-IN" sz="1800" b="1" dirty="0"/>
              <a:t>Illustration 1: Where input tax credit lapses</a:t>
            </a:r>
            <a:endParaRPr lang="en-US" sz="1800" b="1" dirty="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529454107"/>
              </p:ext>
            </p:extLst>
          </p:nvPr>
        </p:nvGraphicFramePr>
        <p:xfrm>
          <a:off x="681887" y="1226541"/>
          <a:ext cx="11194803" cy="5282946"/>
        </p:xfrm>
        <a:graphic>
          <a:graphicData uri="http://schemas.openxmlformats.org/drawingml/2006/table">
            <a:tbl>
              <a:tblPr firstRow="1" firstCol="1" bandRow="1">
                <a:tableStyleId>{2D5ABB26-0587-4C30-8999-92F81FD0307C}</a:tableStyleId>
              </a:tblPr>
              <a:tblGrid>
                <a:gridCol w="961959">
                  <a:extLst>
                    <a:ext uri="{9D8B030D-6E8A-4147-A177-3AD203B41FA5}">
                      <a16:colId xmlns:a16="http://schemas.microsoft.com/office/drawing/2014/main" xmlns="" val="1364650384"/>
                    </a:ext>
                  </a:extLst>
                </a:gridCol>
                <a:gridCol w="5669549">
                  <a:extLst>
                    <a:ext uri="{9D8B030D-6E8A-4147-A177-3AD203B41FA5}">
                      <a16:colId xmlns:a16="http://schemas.microsoft.com/office/drawing/2014/main" xmlns="" val="3451548513"/>
                    </a:ext>
                  </a:extLst>
                </a:gridCol>
                <a:gridCol w="1803675">
                  <a:extLst>
                    <a:ext uri="{9D8B030D-6E8A-4147-A177-3AD203B41FA5}">
                      <a16:colId xmlns:a16="http://schemas.microsoft.com/office/drawing/2014/main" xmlns="" val="2049457225"/>
                    </a:ext>
                  </a:extLst>
                </a:gridCol>
                <a:gridCol w="2759620">
                  <a:extLst>
                    <a:ext uri="{9D8B030D-6E8A-4147-A177-3AD203B41FA5}">
                      <a16:colId xmlns:a16="http://schemas.microsoft.com/office/drawing/2014/main" xmlns="" val="1361602169"/>
                    </a:ext>
                  </a:extLst>
                </a:gridCol>
              </a:tblGrid>
              <a:tr h="265579">
                <a:tc>
                  <a:txBody>
                    <a:bodyPr/>
                    <a:lstStyle/>
                    <a:p>
                      <a:pPr marL="0" marR="0" algn="ctr">
                        <a:lnSpc>
                          <a:spcPct val="107000"/>
                        </a:lnSpc>
                        <a:spcBef>
                          <a:spcPts val="0"/>
                        </a:spcBef>
                        <a:spcAft>
                          <a:spcPts val="0"/>
                        </a:spcAft>
                      </a:pPr>
                      <a:r>
                        <a:rPr lang="en-IN" sz="1800" dirty="0">
                          <a:effectLst/>
                        </a:rPr>
                        <a:t>Sl. No</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Particulars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Reference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Amount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19735972"/>
                  </a:ext>
                </a:extLst>
              </a:tr>
              <a:tr h="265579">
                <a:tc>
                  <a:txBody>
                    <a:bodyPr/>
                    <a:lstStyle/>
                    <a:p>
                      <a:pPr marL="0" marR="0" algn="ctr">
                        <a:lnSpc>
                          <a:spcPct val="107000"/>
                        </a:lnSpc>
                        <a:spcBef>
                          <a:spcPts val="0"/>
                        </a:spcBef>
                        <a:spcAft>
                          <a:spcPts val="0"/>
                        </a:spcAft>
                      </a:pPr>
                      <a:r>
                        <a:rPr lang="en-IN" sz="1800">
                          <a:effectLst/>
                        </a:rPr>
                        <a:t>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Value of capital goods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1,00,000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285467404"/>
                  </a:ext>
                </a:extLst>
              </a:tr>
              <a:tr h="293497">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IGST @ 12%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A</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                        12,000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053889561"/>
                  </a:ext>
                </a:extLst>
              </a:tr>
              <a:tr h="265579">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b="1" dirty="0">
                          <a:effectLst/>
                        </a:rPr>
                        <a:t>Invoice Value</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b="1" dirty="0">
                          <a:effectLst/>
                        </a:rPr>
                        <a:t>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                     1,12,000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07405625"/>
                  </a:ext>
                </a:extLst>
              </a:tr>
              <a:tr h="155117">
                <a:tc>
                  <a:txBody>
                    <a:bodyPr/>
                    <a:lstStyle/>
                    <a:p>
                      <a:pPr marL="0" marR="0" algn="ctr">
                        <a:lnSpc>
                          <a:spcPct val="107000"/>
                        </a:lnSpc>
                        <a:spcBef>
                          <a:spcPts val="0"/>
                        </a:spcBef>
                        <a:spcAft>
                          <a:spcPts val="0"/>
                        </a:spcAft>
                      </a:pPr>
                      <a:r>
                        <a:rPr lang="en-IN" sz="1800">
                          <a:effectLst/>
                        </a:rPr>
                        <a:t>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Date of shift to composition scheme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22 January 2019</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836263230"/>
                  </a:ext>
                </a:extLst>
              </a:tr>
              <a:tr h="265579">
                <a:tc>
                  <a:txBody>
                    <a:bodyPr/>
                    <a:lstStyle/>
                    <a:p>
                      <a:pPr marL="0" marR="0" algn="ctr">
                        <a:lnSpc>
                          <a:spcPct val="107000"/>
                        </a:lnSpc>
                        <a:spcBef>
                          <a:spcPts val="0"/>
                        </a:spcBef>
                        <a:spcAft>
                          <a:spcPts val="0"/>
                        </a:spcAft>
                      </a:pPr>
                      <a:r>
                        <a:rPr lang="en-IN" sz="1800">
                          <a:effectLst/>
                        </a:rPr>
                        <a:t>3</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Date of inward supply and use of capital goods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01 September 2017</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81708808"/>
                  </a:ext>
                </a:extLst>
              </a:tr>
              <a:tr h="155117">
                <a:tc>
                  <a:txBody>
                    <a:bodyPr/>
                    <a:lstStyle/>
                    <a:p>
                      <a:pPr marL="0" marR="0" algn="ctr">
                        <a:lnSpc>
                          <a:spcPct val="107000"/>
                        </a:lnSpc>
                        <a:spcBef>
                          <a:spcPts val="0"/>
                        </a:spcBef>
                        <a:spcAft>
                          <a:spcPts val="0"/>
                        </a:spcAft>
                      </a:pPr>
                      <a:r>
                        <a:rPr lang="en-IN" sz="1800">
                          <a:effectLst/>
                        </a:rPr>
                        <a:t>4</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Period of use (days)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508</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77319485"/>
                  </a:ext>
                </a:extLst>
              </a:tr>
              <a:tr h="155117">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Period of use (months)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42</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060127263"/>
                  </a:ext>
                </a:extLst>
              </a:tr>
              <a:tr h="155117">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Period of use (years)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3 years 6 months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431391946"/>
                  </a:ext>
                </a:extLst>
              </a:tr>
              <a:tr h="265579">
                <a:tc>
                  <a:txBody>
                    <a:bodyPr/>
                    <a:lstStyle/>
                    <a:p>
                      <a:pPr marL="0" marR="0" algn="ctr">
                        <a:lnSpc>
                          <a:spcPct val="107000"/>
                        </a:lnSpc>
                        <a:spcBef>
                          <a:spcPts val="0"/>
                        </a:spcBef>
                        <a:spcAft>
                          <a:spcPts val="0"/>
                        </a:spcAft>
                      </a:pPr>
                      <a:r>
                        <a:rPr lang="en-IN" sz="1800">
                          <a:effectLst/>
                        </a:rPr>
                        <a:t>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Residual life in months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B</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                                18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412115407"/>
                  </a:ext>
                </a:extLst>
              </a:tr>
              <a:tr h="155117">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(Considering full life as 5 years)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535138972"/>
                  </a:ext>
                </a:extLst>
              </a:tr>
              <a:tr h="265579">
                <a:tc>
                  <a:txBody>
                    <a:bodyPr/>
                    <a:lstStyle/>
                    <a:p>
                      <a:pPr marL="0" marR="0" algn="ctr">
                        <a:lnSpc>
                          <a:spcPct val="107000"/>
                        </a:lnSpc>
                        <a:spcBef>
                          <a:spcPts val="0"/>
                        </a:spcBef>
                        <a:spcAft>
                          <a:spcPts val="0"/>
                        </a:spcAft>
                      </a:pPr>
                      <a:r>
                        <a:rPr lang="en-IN" sz="1800">
                          <a:effectLst/>
                        </a:rPr>
                        <a:t>6</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ITC attributable to residual life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C = (A*B/60)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3,600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09469148"/>
                  </a:ext>
                </a:extLst>
              </a:tr>
              <a:tr h="586994">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(To be added to the output tax liability of the registered person)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133701237"/>
                  </a:ext>
                </a:extLst>
              </a:tr>
              <a:tr h="265579">
                <a:tc>
                  <a:txBody>
                    <a:bodyPr/>
                    <a:lstStyle/>
                    <a:p>
                      <a:pPr marL="0" marR="0" algn="ctr">
                        <a:lnSpc>
                          <a:spcPct val="107000"/>
                        </a:lnSpc>
                        <a:spcBef>
                          <a:spcPts val="0"/>
                        </a:spcBef>
                        <a:spcAft>
                          <a:spcPts val="0"/>
                        </a:spcAft>
                      </a:pPr>
                      <a:r>
                        <a:rPr lang="en-IN" sz="1800">
                          <a:effectLst/>
                        </a:rPr>
                        <a:t>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ITC on inputs other than capital goods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5,000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810292994"/>
                  </a:ext>
                </a:extLst>
              </a:tr>
              <a:tr h="155117">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01447285"/>
                  </a:ext>
                </a:extLst>
              </a:tr>
              <a:tr h="280480">
                <a:tc>
                  <a:txBody>
                    <a:bodyPr/>
                    <a:lstStyle/>
                    <a:p>
                      <a:pPr marL="0" marR="0" algn="ctr">
                        <a:lnSpc>
                          <a:spcPct val="107000"/>
                        </a:lnSpc>
                        <a:spcBef>
                          <a:spcPts val="0"/>
                        </a:spcBef>
                        <a:spcAft>
                          <a:spcPts val="0"/>
                        </a:spcAft>
                      </a:pPr>
                      <a:r>
                        <a:rPr lang="en-IN" sz="1800">
                          <a:effectLst/>
                        </a:rPr>
                        <a:t>6</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ITC utilized for capital goods for residual life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3,600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660845268"/>
                  </a:ext>
                </a:extLst>
              </a:tr>
              <a:tr h="265579">
                <a:tc>
                  <a:txBody>
                    <a:bodyPr/>
                    <a:lstStyle/>
                    <a:p>
                      <a:pPr marL="0" marR="0" algn="ctr">
                        <a:lnSpc>
                          <a:spcPct val="107000"/>
                        </a:lnSpc>
                        <a:spcBef>
                          <a:spcPts val="0"/>
                        </a:spcBef>
                        <a:spcAft>
                          <a:spcPts val="0"/>
                        </a:spcAft>
                      </a:pPr>
                      <a:r>
                        <a:rPr lang="en-IN" sz="1800">
                          <a:effectLst/>
                        </a:rPr>
                        <a:t>7</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Balance ITC - will lapse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1,400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09733945"/>
                  </a:ext>
                </a:extLst>
              </a:tr>
            </a:tbl>
          </a:graphicData>
        </a:graphic>
      </p:graphicFrame>
    </p:spTree>
    <p:extLst>
      <p:ext uri="{BB962C8B-B14F-4D97-AF65-F5344CB8AC3E}">
        <p14:creationId xmlns:p14="http://schemas.microsoft.com/office/powerpoint/2010/main" val="31738357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3458" y="226142"/>
            <a:ext cx="11356258" cy="6233652"/>
          </a:xfrm>
        </p:spPr>
        <p:txBody>
          <a:bodyPr>
            <a:normAutofit/>
          </a:bodyPr>
          <a:lstStyle/>
          <a:p>
            <a:r>
              <a:rPr lang="en-IN" sz="1800" b="1" dirty="0"/>
              <a:t>Rule 9 of the Input Tax Credit Rules</a:t>
            </a:r>
            <a:endParaRPr lang="en-US" sz="1800" b="1" dirty="0"/>
          </a:p>
          <a:p>
            <a:r>
              <a:rPr lang="en-IN" sz="1800" b="1" dirty="0"/>
              <a:t>Illustration 2: Where input tax credit becomes payable</a:t>
            </a:r>
            <a:endParaRPr lang="en-US" sz="1800" b="1" dirty="0"/>
          </a:p>
          <a:p>
            <a:endParaRPr lang="en-US" sz="1800" b="1" dirty="0"/>
          </a:p>
        </p:txBody>
      </p:sp>
      <p:graphicFrame>
        <p:nvGraphicFramePr>
          <p:cNvPr id="4" name="Table 3"/>
          <p:cNvGraphicFramePr>
            <a:graphicFrameLocks noGrp="1"/>
          </p:cNvGraphicFramePr>
          <p:nvPr>
            <p:extLst>
              <p:ext uri="{D42A27DB-BD31-4B8C-83A1-F6EECF244321}">
                <p14:modId xmlns:p14="http://schemas.microsoft.com/office/powerpoint/2010/main" val="2768925180"/>
              </p:ext>
            </p:extLst>
          </p:nvPr>
        </p:nvGraphicFramePr>
        <p:xfrm>
          <a:off x="703247" y="1078374"/>
          <a:ext cx="10908649" cy="4989449"/>
        </p:xfrm>
        <a:graphic>
          <a:graphicData uri="http://schemas.openxmlformats.org/drawingml/2006/table">
            <a:tbl>
              <a:tblPr firstRow="1" firstCol="1" bandRow="1">
                <a:tableStyleId>{2D5ABB26-0587-4C30-8999-92F81FD0307C}</a:tableStyleId>
              </a:tblPr>
              <a:tblGrid>
                <a:gridCol w="937370">
                  <a:extLst>
                    <a:ext uri="{9D8B030D-6E8A-4147-A177-3AD203B41FA5}">
                      <a16:colId xmlns:a16="http://schemas.microsoft.com/office/drawing/2014/main" xmlns="" val="3307808294"/>
                    </a:ext>
                  </a:extLst>
                </a:gridCol>
                <a:gridCol w="5524628">
                  <a:extLst>
                    <a:ext uri="{9D8B030D-6E8A-4147-A177-3AD203B41FA5}">
                      <a16:colId xmlns:a16="http://schemas.microsoft.com/office/drawing/2014/main" xmlns="" val="3884319435"/>
                    </a:ext>
                  </a:extLst>
                </a:gridCol>
                <a:gridCol w="1757570">
                  <a:extLst>
                    <a:ext uri="{9D8B030D-6E8A-4147-A177-3AD203B41FA5}">
                      <a16:colId xmlns:a16="http://schemas.microsoft.com/office/drawing/2014/main" xmlns="" val="1452185250"/>
                    </a:ext>
                  </a:extLst>
                </a:gridCol>
                <a:gridCol w="2689081">
                  <a:extLst>
                    <a:ext uri="{9D8B030D-6E8A-4147-A177-3AD203B41FA5}">
                      <a16:colId xmlns:a16="http://schemas.microsoft.com/office/drawing/2014/main" xmlns="" val="3971730165"/>
                    </a:ext>
                  </a:extLst>
                </a:gridCol>
              </a:tblGrid>
              <a:tr h="272797">
                <a:tc>
                  <a:txBody>
                    <a:bodyPr/>
                    <a:lstStyle/>
                    <a:p>
                      <a:pPr marL="0" marR="0" algn="ctr">
                        <a:lnSpc>
                          <a:spcPct val="107000"/>
                        </a:lnSpc>
                        <a:spcBef>
                          <a:spcPts val="0"/>
                        </a:spcBef>
                        <a:spcAft>
                          <a:spcPts val="0"/>
                        </a:spcAft>
                      </a:pPr>
                      <a:r>
                        <a:rPr lang="en-IN" sz="1800" b="1" dirty="0">
                          <a:effectLst/>
                        </a:rPr>
                        <a:t>Sl. No</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b="1" dirty="0">
                          <a:effectLst/>
                        </a:rPr>
                        <a:t>Particulars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b="1">
                          <a:effectLst/>
                        </a:rPr>
                        <a:t>Reference</a:t>
                      </a:r>
                      <a:endParaRPr lang="en-US" sz="1800" b="1">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b="1" dirty="0">
                          <a:effectLst/>
                        </a:rPr>
                        <a:t> Amount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85955045"/>
                  </a:ext>
                </a:extLst>
              </a:tr>
              <a:tr h="272797">
                <a:tc>
                  <a:txBody>
                    <a:bodyPr/>
                    <a:lstStyle/>
                    <a:p>
                      <a:pPr marL="0" marR="0" algn="ctr">
                        <a:lnSpc>
                          <a:spcPct val="107000"/>
                        </a:lnSpc>
                        <a:spcBef>
                          <a:spcPts val="0"/>
                        </a:spcBef>
                        <a:spcAft>
                          <a:spcPts val="0"/>
                        </a:spcAft>
                      </a:pPr>
                      <a:r>
                        <a:rPr lang="en-IN" sz="1800">
                          <a:effectLst/>
                        </a:rPr>
                        <a:t>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Value of capital goods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1,00,000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802815354"/>
                  </a:ext>
                </a:extLst>
              </a:tr>
              <a:tr h="272797">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IGST @ 12%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A</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12,000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897978164"/>
                  </a:ext>
                </a:extLst>
              </a:tr>
              <a:tr h="272797">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b="1" dirty="0">
                          <a:effectLst/>
                        </a:rPr>
                        <a:t>Invoice Value</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b="1" dirty="0">
                          <a:effectLst/>
                        </a:rPr>
                        <a:t>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                     1,12,000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112716371"/>
                  </a:ext>
                </a:extLst>
              </a:tr>
              <a:tr h="159333">
                <a:tc>
                  <a:txBody>
                    <a:bodyPr/>
                    <a:lstStyle/>
                    <a:p>
                      <a:pPr marL="0" marR="0" algn="ctr">
                        <a:lnSpc>
                          <a:spcPct val="107000"/>
                        </a:lnSpc>
                        <a:spcBef>
                          <a:spcPts val="0"/>
                        </a:spcBef>
                        <a:spcAft>
                          <a:spcPts val="0"/>
                        </a:spcAft>
                      </a:pPr>
                      <a:r>
                        <a:rPr lang="en-IN" sz="1800">
                          <a:effectLst/>
                        </a:rPr>
                        <a:t>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Date of shift to composition scheme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22 January 2019</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548623298"/>
                  </a:ext>
                </a:extLst>
              </a:tr>
              <a:tr h="272797">
                <a:tc>
                  <a:txBody>
                    <a:bodyPr/>
                    <a:lstStyle/>
                    <a:p>
                      <a:pPr marL="0" marR="0" algn="ctr">
                        <a:lnSpc>
                          <a:spcPct val="107000"/>
                        </a:lnSpc>
                        <a:spcBef>
                          <a:spcPts val="0"/>
                        </a:spcBef>
                        <a:spcAft>
                          <a:spcPts val="0"/>
                        </a:spcAft>
                      </a:pPr>
                      <a:r>
                        <a:rPr lang="en-IN" sz="1800">
                          <a:effectLst/>
                        </a:rPr>
                        <a:t>3</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Date of inward supply and use of capital goods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01 September 2017</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443429700"/>
                  </a:ext>
                </a:extLst>
              </a:tr>
              <a:tr h="159333">
                <a:tc>
                  <a:txBody>
                    <a:bodyPr/>
                    <a:lstStyle/>
                    <a:p>
                      <a:pPr marL="0" marR="0" algn="ctr">
                        <a:lnSpc>
                          <a:spcPct val="107000"/>
                        </a:lnSpc>
                        <a:spcBef>
                          <a:spcPts val="0"/>
                        </a:spcBef>
                        <a:spcAft>
                          <a:spcPts val="0"/>
                        </a:spcAft>
                      </a:pPr>
                      <a:r>
                        <a:rPr lang="en-IN" sz="1800">
                          <a:effectLst/>
                        </a:rPr>
                        <a:t>4</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Period of use (days)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508</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31759231"/>
                  </a:ext>
                </a:extLst>
              </a:tr>
              <a:tr h="159333">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Period of use (months)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42</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844439905"/>
                  </a:ext>
                </a:extLst>
              </a:tr>
              <a:tr h="159333">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Period of use (years)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3 years 6 months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53270965"/>
                  </a:ext>
                </a:extLst>
              </a:tr>
              <a:tr h="272797">
                <a:tc>
                  <a:txBody>
                    <a:bodyPr/>
                    <a:lstStyle/>
                    <a:p>
                      <a:pPr marL="0" marR="0" algn="ctr">
                        <a:lnSpc>
                          <a:spcPct val="107000"/>
                        </a:lnSpc>
                        <a:spcBef>
                          <a:spcPts val="0"/>
                        </a:spcBef>
                        <a:spcAft>
                          <a:spcPts val="0"/>
                        </a:spcAft>
                      </a:pPr>
                      <a:r>
                        <a:rPr lang="en-IN" sz="1800">
                          <a:effectLst/>
                        </a:rPr>
                        <a:t>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Residual life in months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B</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18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65435819"/>
                  </a:ext>
                </a:extLst>
              </a:tr>
              <a:tr h="159333">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(Considering full life as 5 years)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5936621"/>
                  </a:ext>
                </a:extLst>
              </a:tr>
              <a:tr h="272797">
                <a:tc>
                  <a:txBody>
                    <a:bodyPr/>
                    <a:lstStyle/>
                    <a:p>
                      <a:pPr marL="0" marR="0" algn="ctr">
                        <a:lnSpc>
                          <a:spcPct val="107000"/>
                        </a:lnSpc>
                        <a:spcBef>
                          <a:spcPts val="0"/>
                        </a:spcBef>
                        <a:spcAft>
                          <a:spcPts val="0"/>
                        </a:spcAft>
                      </a:pPr>
                      <a:r>
                        <a:rPr lang="en-IN" sz="1800">
                          <a:effectLst/>
                        </a:rPr>
                        <a:t>6</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ITC attributable to residual life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C = (A*B/60)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3,600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37698013"/>
                  </a:ext>
                </a:extLst>
              </a:tr>
              <a:tr h="318666">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(To be added to the output tax liability of the registered person)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526586537"/>
                  </a:ext>
                </a:extLst>
              </a:tr>
              <a:tr h="272797">
                <a:tc>
                  <a:txBody>
                    <a:bodyPr/>
                    <a:lstStyle/>
                    <a:p>
                      <a:pPr marL="0" marR="0" algn="ctr">
                        <a:lnSpc>
                          <a:spcPct val="107000"/>
                        </a:lnSpc>
                        <a:spcBef>
                          <a:spcPts val="0"/>
                        </a:spcBef>
                        <a:spcAft>
                          <a:spcPts val="0"/>
                        </a:spcAft>
                      </a:pPr>
                      <a:r>
                        <a:rPr lang="en-IN" sz="1800">
                          <a:effectLst/>
                        </a:rPr>
                        <a:t>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ITC on inputs other than capital goods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1,500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220943602"/>
                  </a:ext>
                </a:extLst>
              </a:tr>
              <a:tr h="293497">
                <a:tc>
                  <a:txBody>
                    <a:bodyPr/>
                    <a:lstStyle/>
                    <a:p>
                      <a:pPr marL="0" marR="0" algn="ctr">
                        <a:lnSpc>
                          <a:spcPct val="107000"/>
                        </a:lnSpc>
                        <a:spcBef>
                          <a:spcPts val="0"/>
                        </a:spcBef>
                        <a:spcAft>
                          <a:spcPts val="0"/>
                        </a:spcAft>
                      </a:pPr>
                      <a:r>
                        <a:rPr lang="en-IN" sz="1800">
                          <a:effectLst/>
                        </a:rPr>
                        <a:t>6</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ITC utilized for capital goods for residual life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1,500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35656836"/>
                  </a:ext>
                </a:extLst>
              </a:tr>
              <a:tr h="272797">
                <a:tc>
                  <a:txBody>
                    <a:bodyPr/>
                    <a:lstStyle/>
                    <a:p>
                      <a:pPr marL="0" marR="0" algn="ctr">
                        <a:lnSpc>
                          <a:spcPct val="107000"/>
                        </a:lnSpc>
                        <a:spcBef>
                          <a:spcPts val="0"/>
                        </a:spcBef>
                        <a:spcAft>
                          <a:spcPts val="0"/>
                        </a:spcAft>
                      </a:pPr>
                      <a:r>
                        <a:rPr lang="en-IN" sz="1800">
                          <a:effectLst/>
                        </a:rPr>
                        <a:t>7</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Balance tax payable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2,100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5759" marR="45759"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94356553"/>
                  </a:ext>
                </a:extLst>
              </a:tr>
            </a:tbl>
          </a:graphicData>
        </a:graphic>
      </p:graphicFrame>
    </p:spTree>
    <p:extLst>
      <p:ext uri="{BB962C8B-B14F-4D97-AF65-F5344CB8AC3E}">
        <p14:creationId xmlns:p14="http://schemas.microsoft.com/office/powerpoint/2010/main" val="24341018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1781" y="403123"/>
            <a:ext cx="11218605" cy="5773840"/>
          </a:xfrm>
        </p:spPr>
        <p:txBody>
          <a:bodyPr>
            <a:normAutofit/>
          </a:bodyPr>
          <a:lstStyle/>
          <a:p>
            <a:r>
              <a:rPr lang="en-IN" sz="1800" b="1" dirty="0"/>
              <a:t>Rule 9 of the Input Tax Credit Rules</a:t>
            </a:r>
            <a:endParaRPr lang="en-US" sz="1800" b="1" dirty="0"/>
          </a:p>
          <a:p>
            <a:r>
              <a:rPr lang="en-IN" sz="1800" b="1" dirty="0"/>
              <a:t>Illustration 3: Where no payment is required</a:t>
            </a:r>
            <a:endParaRPr lang="en-US" sz="1800" b="1" dirty="0"/>
          </a:p>
          <a:p>
            <a:endParaRPr lang="en-US" sz="1800" b="1" dirty="0"/>
          </a:p>
        </p:txBody>
      </p:sp>
      <p:graphicFrame>
        <p:nvGraphicFramePr>
          <p:cNvPr id="4" name="Table 3"/>
          <p:cNvGraphicFramePr>
            <a:graphicFrameLocks noGrp="1"/>
          </p:cNvGraphicFramePr>
          <p:nvPr>
            <p:extLst>
              <p:ext uri="{D42A27DB-BD31-4B8C-83A1-F6EECF244321}">
                <p14:modId xmlns:p14="http://schemas.microsoft.com/office/powerpoint/2010/main" val="3615756612"/>
              </p:ext>
            </p:extLst>
          </p:nvPr>
        </p:nvGraphicFramePr>
        <p:xfrm>
          <a:off x="832423" y="1176431"/>
          <a:ext cx="10730312" cy="5300723"/>
        </p:xfrm>
        <a:graphic>
          <a:graphicData uri="http://schemas.openxmlformats.org/drawingml/2006/table">
            <a:tbl>
              <a:tblPr firstRow="1" firstCol="1" bandRow="1">
                <a:tableStyleId>{2D5ABB26-0587-4C30-8999-92F81FD0307C}</a:tableStyleId>
              </a:tblPr>
              <a:tblGrid>
                <a:gridCol w="928278">
                  <a:extLst>
                    <a:ext uri="{9D8B030D-6E8A-4147-A177-3AD203B41FA5}">
                      <a16:colId xmlns:a16="http://schemas.microsoft.com/office/drawing/2014/main" xmlns="" val="1633178952"/>
                    </a:ext>
                  </a:extLst>
                </a:gridCol>
                <a:gridCol w="5471038">
                  <a:extLst>
                    <a:ext uri="{9D8B030D-6E8A-4147-A177-3AD203B41FA5}">
                      <a16:colId xmlns:a16="http://schemas.microsoft.com/office/drawing/2014/main" xmlns="" val="2316169647"/>
                    </a:ext>
                  </a:extLst>
                </a:gridCol>
                <a:gridCol w="1740520">
                  <a:extLst>
                    <a:ext uri="{9D8B030D-6E8A-4147-A177-3AD203B41FA5}">
                      <a16:colId xmlns:a16="http://schemas.microsoft.com/office/drawing/2014/main" xmlns="" val="478551444"/>
                    </a:ext>
                  </a:extLst>
                </a:gridCol>
                <a:gridCol w="2590476">
                  <a:extLst>
                    <a:ext uri="{9D8B030D-6E8A-4147-A177-3AD203B41FA5}">
                      <a16:colId xmlns:a16="http://schemas.microsoft.com/office/drawing/2014/main" xmlns="" val="3786261923"/>
                    </a:ext>
                  </a:extLst>
                </a:gridCol>
              </a:tblGrid>
              <a:tr h="354718">
                <a:tc>
                  <a:txBody>
                    <a:bodyPr/>
                    <a:lstStyle/>
                    <a:p>
                      <a:pPr marL="0" marR="0" algn="ctr">
                        <a:lnSpc>
                          <a:spcPct val="107000"/>
                        </a:lnSpc>
                        <a:spcBef>
                          <a:spcPts val="0"/>
                        </a:spcBef>
                        <a:spcAft>
                          <a:spcPts val="0"/>
                        </a:spcAft>
                      </a:pPr>
                      <a:r>
                        <a:rPr lang="en-IN" sz="1800" b="1" dirty="0">
                          <a:effectLst/>
                        </a:rPr>
                        <a:t>Sl. No</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b="1">
                          <a:effectLst/>
                        </a:rPr>
                        <a:t>Particulars</a:t>
                      </a:r>
                      <a:endParaRPr lang="en-US" sz="1800" b="1">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b="1">
                          <a:effectLst/>
                        </a:rPr>
                        <a:t>Reference</a:t>
                      </a:r>
                      <a:endParaRPr lang="en-US" sz="1800" b="1">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b="1" dirty="0">
                          <a:effectLst/>
                        </a:rPr>
                        <a:t> Amount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189797455"/>
                  </a:ext>
                </a:extLst>
              </a:tr>
              <a:tr h="354718">
                <a:tc>
                  <a:txBody>
                    <a:bodyPr/>
                    <a:lstStyle/>
                    <a:p>
                      <a:pPr marL="0" marR="0" algn="ctr">
                        <a:lnSpc>
                          <a:spcPct val="107000"/>
                        </a:lnSpc>
                        <a:spcBef>
                          <a:spcPts val="0"/>
                        </a:spcBef>
                        <a:spcAft>
                          <a:spcPts val="0"/>
                        </a:spcAft>
                      </a:pPr>
                      <a:r>
                        <a:rPr lang="en-IN" sz="1800">
                          <a:effectLst/>
                        </a:rPr>
                        <a:t>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Value of capital goods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1,00,000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02929728"/>
                  </a:ext>
                </a:extLst>
              </a:tr>
              <a:tr h="354718">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IGST @ 12%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12,000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592191461"/>
                  </a:ext>
                </a:extLst>
              </a:tr>
              <a:tr h="354718">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b="1" dirty="0">
                          <a:effectLst/>
                        </a:rPr>
                        <a:t>Invoice Value</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b="1">
                          <a:effectLst/>
                        </a:rPr>
                        <a:t> </a:t>
                      </a:r>
                      <a:endParaRPr lang="en-US" sz="1800" b="1">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                     1,12,000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77787249"/>
                  </a:ext>
                </a:extLst>
              </a:tr>
              <a:tr h="204250">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435442558"/>
                  </a:ext>
                </a:extLst>
              </a:tr>
              <a:tr h="204250">
                <a:tc>
                  <a:txBody>
                    <a:bodyPr/>
                    <a:lstStyle/>
                    <a:p>
                      <a:pPr marL="0" marR="0" algn="ctr">
                        <a:lnSpc>
                          <a:spcPct val="107000"/>
                        </a:lnSpc>
                        <a:spcBef>
                          <a:spcPts val="0"/>
                        </a:spcBef>
                        <a:spcAft>
                          <a:spcPts val="0"/>
                        </a:spcAft>
                      </a:pPr>
                      <a:r>
                        <a:rPr lang="en-IN" sz="1800">
                          <a:effectLst/>
                        </a:rPr>
                        <a:t>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Date of shift to composition scheme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22 January 2021</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498402196"/>
                  </a:ext>
                </a:extLst>
              </a:tr>
              <a:tr h="354718">
                <a:tc>
                  <a:txBody>
                    <a:bodyPr/>
                    <a:lstStyle/>
                    <a:p>
                      <a:pPr marL="0" marR="0" algn="ctr">
                        <a:lnSpc>
                          <a:spcPct val="107000"/>
                        </a:lnSpc>
                        <a:spcBef>
                          <a:spcPts val="0"/>
                        </a:spcBef>
                        <a:spcAft>
                          <a:spcPts val="0"/>
                        </a:spcAft>
                      </a:pPr>
                      <a:r>
                        <a:rPr lang="en-IN" sz="1800">
                          <a:effectLst/>
                        </a:rPr>
                        <a:t>3</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Date of inward supply and use of capital goods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01 September 2017</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525427275"/>
                  </a:ext>
                </a:extLst>
              </a:tr>
              <a:tr h="204250">
                <a:tc>
                  <a:txBody>
                    <a:bodyPr/>
                    <a:lstStyle/>
                    <a:p>
                      <a:pPr marL="0" marR="0" algn="ctr">
                        <a:lnSpc>
                          <a:spcPct val="107000"/>
                        </a:lnSpc>
                        <a:spcBef>
                          <a:spcPts val="0"/>
                        </a:spcBef>
                        <a:spcAft>
                          <a:spcPts val="0"/>
                        </a:spcAft>
                      </a:pPr>
                      <a:r>
                        <a:rPr lang="en-IN" sz="1800">
                          <a:effectLst/>
                        </a:rPr>
                        <a:t>4</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Period of use (days)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1239</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061610224"/>
                  </a:ext>
                </a:extLst>
              </a:tr>
              <a:tr h="204250">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Period of use (months)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103</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8329800"/>
                  </a:ext>
                </a:extLst>
              </a:tr>
              <a:tr h="354718">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Period of use (years)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b="1" dirty="0">
                          <a:effectLst/>
                        </a:rPr>
                        <a:t>8 years 6 months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442290227"/>
                  </a:ext>
                </a:extLst>
              </a:tr>
              <a:tr h="204250">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79567687"/>
                  </a:ext>
                </a:extLst>
              </a:tr>
              <a:tr h="354718">
                <a:tc>
                  <a:txBody>
                    <a:bodyPr/>
                    <a:lstStyle/>
                    <a:p>
                      <a:pPr marL="0" marR="0" algn="ctr">
                        <a:lnSpc>
                          <a:spcPct val="107000"/>
                        </a:lnSpc>
                        <a:spcBef>
                          <a:spcPts val="0"/>
                        </a:spcBef>
                        <a:spcAft>
                          <a:spcPts val="0"/>
                        </a:spcAft>
                      </a:pPr>
                      <a:r>
                        <a:rPr lang="en-IN" sz="1800">
                          <a:effectLst/>
                        </a:rPr>
                        <a:t>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Residual life in months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dirty="0">
                          <a:effectLst/>
                        </a:rPr>
                        <a:t>B</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                                 -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931316108"/>
                  </a:ext>
                </a:extLst>
              </a:tr>
              <a:tr h="204250">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(Considering full life as 5 years)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475173648"/>
                  </a:ext>
                </a:extLst>
              </a:tr>
              <a:tr h="204250">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888411918"/>
                  </a:ext>
                </a:extLst>
              </a:tr>
              <a:tr h="354718">
                <a:tc>
                  <a:txBody>
                    <a:bodyPr/>
                    <a:lstStyle/>
                    <a:p>
                      <a:pPr marL="0" marR="0" algn="ctr">
                        <a:lnSpc>
                          <a:spcPct val="107000"/>
                        </a:lnSpc>
                        <a:spcBef>
                          <a:spcPts val="0"/>
                        </a:spcBef>
                        <a:spcAft>
                          <a:spcPts val="0"/>
                        </a:spcAft>
                      </a:pPr>
                      <a:r>
                        <a:rPr lang="en-IN" sz="1800">
                          <a:effectLst/>
                        </a:rPr>
                        <a:t>6</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ITC attributable to residual life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C = (A*B/60)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07000"/>
                        </a:lnSpc>
                        <a:spcBef>
                          <a:spcPts val="0"/>
                        </a:spcBef>
                        <a:spcAft>
                          <a:spcPts val="0"/>
                        </a:spcAft>
                      </a:pPr>
                      <a:r>
                        <a:rPr lang="en-IN" sz="1800" dirty="0">
                          <a:effectLst/>
                        </a:rPr>
                        <a:t>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516919245"/>
                  </a:ext>
                </a:extLst>
              </a:tr>
              <a:tr h="408500">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a:effectLst/>
                        </a:rPr>
                        <a:t>(No payment required)</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095" marR="60095" marT="0" marB="0" anchor="b">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858084565"/>
                  </a:ext>
                </a:extLst>
              </a:tr>
            </a:tbl>
          </a:graphicData>
        </a:graphic>
      </p:graphicFrame>
    </p:spTree>
    <p:extLst>
      <p:ext uri="{BB962C8B-B14F-4D97-AF65-F5344CB8AC3E}">
        <p14:creationId xmlns:p14="http://schemas.microsoft.com/office/powerpoint/2010/main" val="30304560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1445" y="294968"/>
            <a:ext cx="11248103" cy="6194322"/>
          </a:xfrm>
        </p:spPr>
        <p:txBody>
          <a:bodyPr>
            <a:normAutofit/>
          </a:bodyPr>
          <a:lstStyle/>
          <a:p>
            <a:pPr algn="just"/>
            <a:r>
              <a:rPr lang="en-IN" sz="2400" b="1" dirty="0"/>
              <a:t>Illustration: </a:t>
            </a:r>
            <a:r>
              <a:rPr lang="en-IN" sz="2400" dirty="0"/>
              <a:t>Corporate office of XYZ company Ltd., is at New Delhi, having its business locations of selling and servicing of goods at New Delhi, Chennai, Mumbai and Kolkata. For example, if the software license and maintenance is used at all the locations, invoice indicating CGST and SGST is received at Corporate Office. Since the software is used at all the four locations, the input tax credit of entire services cannot be claimed at New Delhi. The same has to be distributed to all four locations. For that reason, the Delhi Corporate office has to act as ISD to distribute the credit. </a:t>
            </a:r>
            <a:endParaRPr lang="en-US" sz="2400" dirty="0"/>
          </a:p>
          <a:p>
            <a:pPr algn="just"/>
            <a:endParaRPr lang="en-US" sz="2400" dirty="0"/>
          </a:p>
        </p:txBody>
      </p:sp>
    </p:spTree>
    <p:extLst>
      <p:ext uri="{BB962C8B-B14F-4D97-AF65-F5344CB8AC3E}">
        <p14:creationId xmlns:p14="http://schemas.microsoft.com/office/powerpoint/2010/main" val="30711337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2"/>
            <a:ext cx="9144000" cy="2899031"/>
          </a:xfrm>
        </p:spPr>
        <p:txBody>
          <a:bodyPr anchor="ctr"/>
          <a:lstStyle/>
          <a:p>
            <a:r>
              <a:rPr lang="en-US" dirty="0"/>
              <a:t>ILLUSTRATIONS</a:t>
            </a:r>
          </a:p>
        </p:txBody>
      </p:sp>
    </p:spTree>
    <p:extLst>
      <p:ext uri="{BB962C8B-B14F-4D97-AF65-F5344CB8AC3E}">
        <p14:creationId xmlns:p14="http://schemas.microsoft.com/office/powerpoint/2010/main" val="2835468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0439" y="383458"/>
            <a:ext cx="11159613" cy="6164826"/>
          </a:xfrm>
        </p:spPr>
        <p:txBody>
          <a:bodyPr>
            <a:normAutofit fontScale="92500" lnSpcReduction="10000"/>
          </a:bodyPr>
          <a:lstStyle/>
          <a:p>
            <a:pPr algn="just"/>
            <a:r>
              <a:rPr lang="en-US" dirty="0"/>
              <a:t>Illustration (Rule 4):</a:t>
            </a:r>
          </a:p>
          <a:p>
            <a:pPr algn="just"/>
            <a:r>
              <a:rPr lang="en-IN" b="1" u="sng" dirty="0"/>
              <a:t>Rule 4: Input Tax Credit Rules</a:t>
            </a:r>
            <a:endParaRPr lang="en-US" dirty="0"/>
          </a:p>
          <a:p>
            <a:pPr algn="just"/>
            <a:r>
              <a:rPr lang="en-IN" dirty="0"/>
              <a:t>The example provided below illustrates the application of Rule 4 of the Input Tax Credit Rules for the purpose of distribution of credits by an Input Service Distributor (ISD) in terms of Section 20. </a:t>
            </a:r>
            <a:endParaRPr lang="en-US" dirty="0"/>
          </a:p>
          <a:p>
            <a:pPr algn="just"/>
            <a:r>
              <a:rPr lang="en-IN" dirty="0"/>
              <a:t>Yoko Infotech Ltd. has its head office in Mumbai, for which it additionally has an ISD registration. The company has 12 units across India including its head office. It receives the following invoices in the name of the ISD at Mumbai, for the month of January 2018:</a:t>
            </a:r>
            <a:endParaRPr lang="en-US" dirty="0"/>
          </a:p>
          <a:p>
            <a:pPr algn="just"/>
            <a:r>
              <a:rPr lang="en-IN" b="1" dirty="0"/>
              <a:t>Invoice A:</a:t>
            </a:r>
            <a:r>
              <a:rPr lang="en-IN" dirty="0"/>
              <a:t> </a:t>
            </a:r>
            <a:r>
              <a:rPr lang="en-IN" dirty="0" err="1"/>
              <a:t>Rs</a:t>
            </a:r>
            <a:r>
              <a:rPr lang="en-IN" dirty="0"/>
              <a:t>. 100,000 @ </a:t>
            </a:r>
            <a:r>
              <a:rPr lang="en-IN" b="1" dirty="0"/>
              <a:t>IGST</a:t>
            </a:r>
            <a:r>
              <a:rPr lang="en-IN" dirty="0"/>
              <a:t> 18,000 issued by </a:t>
            </a:r>
            <a:r>
              <a:rPr lang="en-IN" dirty="0" err="1"/>
              <a:t>PeaceLink</a:t>
            </a:r>
            <a:r>
              <a:rPr lang="en-IN" dirty="0"/>
              <a:t> </a:t>
            </a:r>
            <a:r>
              <a:rPr lang="en-IN" dirty="0" err="1"/>
              <a:t>Techlologies</a:t>
            </a:r>
            <a:r>
              <a:rPr lang="en-IN" dirty="0"/>
              <a:t> (registered in Uttar Pradesh) for repairs executed in 2 units – </a:t>
            </a:r>
            <a:r>
              <a:rPr lang="en-IN" b="1" dirty="0"/>
              <a:t>Bangalore, Kolkata, Gurgaon</a:t>
            </a:r>
            <a:r>
              <a:rPr lang="en-IN" dirty="0"/>
              <a:t> (Note: Gurgaon location is not registered as it is engaged in making only exempt supplies);</a:t>
            </a:r>
            <a:endParaRPr lang="en-US" dirty="0"/>
          </a:p>
          <a:p>
            <a:pPr algn="just"/>
            <a:r>
              <a:rPr lang="en-IN" b="1" dirty="0"/>
              <a:t>Invoice B:</a:t>
            </a:r>
            <a:r>
              <a:rPr lang="en-IN" dirty="0"/>
              <a:t> </a:t>
            </a:r>
            <a:r>
              <a:rPr lang="en-IN" dirty="0" err="1"/>
              <a:t>Rs</a:t>
            </a:r>
            <a:r>
              <a:rPr lang="en-IN" dirty="0"/>
              <a:t>. 300,000 @ </a:t>
            </a:r>
            <a:r>
              <a:rPr lang="en-IN" b="1" dirty="0"/>
              <a:t>CGST</a:t>
            </a:r>
            <a:r>
              <a:rPr lang="en-IN" dirty="0"/>
              <a:t> 27,000, </a:t>
            </a:r>
            <a:r>
              <a:rPr lang="en-IN" b="1" dirty="0"/>
              <a:t>SGST</a:t>
            </a:r>
            <a:r>
              <a:rPr lang="en-IN" dirty="0"/>
              <a:t> 27,000 issued by M/s. </a:t>
            </a:r>
            <a:r>
              <a:rPr lang="en-IN" dirty="0" err="1"/>
              <a:t>TechForce</a:t>
            </a:r>
            <a:r>
              <a:rPr lang="en-IN" dirty="0"/>
              <a:t> (registered in Pune) for repairs executed in 3 units –  </a:t>
            </a:r>
            <a:r>
              <a:rPr lang="en-IN" b="1" dirty="0"/>
              <a:t>Mumbai, Bangalore, Kolkata;</a:t>
            </a:r>
            <a:endParaRPr lang="en-US" dirty="0"/>
          </a:p>
          <a:p>
            <a:pPr algn="just"/>
            <a:endParaRPr lang="en-US" dirty="0"/>
          </a:p>
        </p:txBody>
      </p:sp>
    </p:spTree>
    <p:extLst>
      <p:ext uri="{BB962C8B-B14F-4D97-AF65-F5344CB8AC3E}">
        <p14:creationId xmlns:p14="http://schemas.microsoft.com/office/powerpoint/2010/main" val="23938344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0439" y="383458"/>
            <a:ext cx="11159613" cy="6164826"/>
          </a:xfrm>
        </p:spPr>
        <p:txBody>
          <a:bodyPr>
            <a:normAutofit/>
          </a:bodyPr>
          <a:lstStyle/>
          <a:p>
            <a:pPr algn="just"/>
            <a:r>
              <a:rPr lang="en-US" dirty="0"/>
              <a:t>Illustration (Rule 4):</a:t>
            </a:r>
          </a:p>
          <a:p>
            <a:pPr algn="just"/>
            <a:r>
              <a:rPr lang="en-IN" b="1" u="sng" dirty="0"/>
              <a:t>Rule 4: Input Tax Credit Rules</a:t>
            </a:r>
            <a:endParaRPr lang="en-US" dirty="0"/>
          </a:p>
          <a:p>
            <a:pPr algn="just"/>
            <a:r>
              <a:rPr lang="en-IN" b="1" dirty="0"/>
              <a:t>Invoice C:</a:t>
            </a:r>
            <a:r>
              <a:rPr lang="en-IN" dirty="0"/>
              <a:t> </a:t>
            </a:r>
            <a:r>
              <a:rPr lang="en-IN" dirty="0" err="1"/>
              <a:t>Rs</a:t>
            </a:r>
            <a:r>
              <a:rPr lang="en-IN" dirty="0"/>
              <a:t>. 500,000 @ </a:t>
            </a:r>
            <a:r>
              <a:rPr lang="en-IN" b="1" dirty="0"/>
              <a:t>IGST</a:t>
            </a:r>
            <a:r>
              <a:rPr lang="en-IN" dirty="0"/>
              <a:t> 90,000 issued by M/</a:t>
            </a:r>
            <a:r>
              <a:rPr lang="en-IN" dirty="0" err="1"/>
              <a:t>s.Georgia</a:t>
            </a:r>
            <a:r>
              <a:rPr lang="en-IN" dirty="0"/>
              <a:t> Marketing (registered in Bangalore) for marketing services for the </a:t>
            </a:r>
            <a:r>
              <a:rPr lang="en-IN" b="1" dirty="0"/>
              <a:t>company as a whole;</a:t>
            </a:r>
            <a:endParaRPr lang="en-US" dirty="0"/>
          </a:p>
          <a:p>
            <a:pPr algn="just"/>
            <a:r>
              <a:rPr lang="en-IN" b="1" dirty="0"/>
              <a:t>Invoice D:</a:t>
            </a:r>
            <a:r>
              <a:rPr lang="en-IN" dirty="0"/>
              <a:t> </a:t>
            </a:r>
            <a:r>
              <a:rPr lang="en-IN" dirty="0" err="1"/>
              <a:t>Rs</a:t>
            </a:r>
            <a:r>
              <a:rPr lang="en-IN" dirty="0"/>
              <a:t>. 10,000 @ </a:t>
            </a:r>
            <a:r>
              <a:rPr lang="en-IN" b="1" dirty="0"/>
              <a:t>CGST</a:t>
            </a:r>
            <a:r>
              <a:rPr lang="en-IN" dirty="0"/>
              <a:t> 900 &amp; </a:t>
            </a:r>
            <a:r>
              <a:rPr lang="en-IN" b="1" dirty="0"/>
              <a:t>SGST</a:t>
            </a:r>
            <a:r>
              <a:rPr lang="en-IN" dirty="0"/>
              <a:t> Rs.900 issued by M/</a:t>
            </a:r>
            <a:r>
              <a:rPr lang="en-IN" dirty="0" err="1"/>
              <a:t>s.Gopal</a:t>
            </a:r>
            <a:r>
              <a:rPr lang="en-IN" dirty="0"/>
              <a:t> </a:t>
            </a:r>
            <a:r>
              <a:rPr lang="en-IN" dirty="0" err="1"/>
              <a:t>Coffeeworks</a:t>
            </a:r>
            <a:r>
              <a:rPr lang="en-IN" dirty="0"/>
              <a:t> (registered in Mumbai) for supply of beverages during the month to its </a:t>
            </a:r>
            <a:r>
              <a:rPr lang="en-IN" b="1" dirty="0"/>
              <a:t>Mumbai unit.</a:t>
            </a:r>
            <a:endParaRPr lang="en-US" dirty="0"/>
          </a:p>
          <a:p>
            <a:pPr algn="just"/>
            <a:r>
              <a:rPr lang="en-IN" dirty="0"/>
              <a:t>All taxes have been considered at 18% (CGST and SGST at 9% each).</a:t>
            </a:r>
            <a:endParaRPr lang="en-US" dirty="0"/>
          </a:p>
          <a:p>
            <a:pPr algn="just"/>
            <a:r>
              <a:rPr lang="en-IN" dirty="0"/>
              <a:t>The turnover of each of the units during the year 2016-17 is: Mumbai: 1 crore; Bangalore 2 crore; Kolkata 1 crore; Gurgaon 2 crore; each of the other 8 units: 50 lakhs, resulting in the aggregate turnover of the company in the previous financial year, of 10 crores.</a:t>
            </a:r>
            <a:endParaRPr lang="en-US" dirty="0"/>
          </a:p>
          <a:p>
            <a:pPr algn="just"/>
            <a:endParaRPr lang="en-US" dirty="0"/>
          </a:p>
        </p:txBody>
      </p:sp>
    </p:spTree>
    <p:extLst>
      <p:ext uri="{BB962C8B-B14F-4D97-AF65-F5344CB8AC3E}">
        <p14:creationId xmlns:p14="http://schemas.microsoft.com/office/powerpoint/2010/main" val="3688238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6143" y="511278"/>
            <a:ext cx="11759380" cy="6046838"/>
          </a:xfrm>
        </p:spPr>
        <p:txBody>
          <a:bodyPr>
            <a:normAutofit/>
          </a:bodyPr>
          <a:lstStyle/>
          <a:p>
            <a:r>
              <a:rPr lang="en-IN" sz="1800" b="1" u="sng" dirty="0"/>
              <a:t>Distribution of credits by the ISD:</a:t>
            </a:r>
            <a:endParaRPr lang="en-US" sz="1800" b="1" dirty="0"/>
          </a:p>
          <a:p>
            <a:endParaRPr lang="en-US" sz="1800" b="1" dirty="0"/>
          </a:p>
        </p:txBody>
      </p:sp>
      <p:graphicFrame>
        <p:nvGraphicFramePr>
          <p:cNvPr id="8" name="Table 7"/>
          <p:cNvGraphicFramePr>
            <a:graphicFrameLocks noGrp="1"/>
          </p:cNvGraphicFramePr>
          <p:nvPr>
            <p:extLst>
              <p:ext uri="{D42A27DB-BD31-4B8C-83A1-F6EECF244321}">
                <p14:modId xmlns:p14="http://schemas.microsoft.com/office/powerpoint/2010/main" val="2039458482"/>
              </p:ext>
            </p:extLst>
          </p:nvPr>
        </p:nvGraphicFramePr>
        <p:xfrm>
          <a:off x="631938" y="888780"/>
          <a:ext cx="11009456" cy="6308619"/>
        </p:xfrm>
        <a:graphic>
          <a:graphicData uri="http://schemas.openxmlformats.org/drawingml/2006/table">
            <a:tbl>
              <a:tblPr firstRow="1" firstCol="1" bandRow="1">
                <a:tableStyleId>{2D5ABB26-0587-4C30-8999-92F81FD0307C}</a:tableStyleId>
              </a:tblPr>
              <a:tblGrid>
                <a:gridCol w="1859021">
                  <a:extLst>
                    <a:ext uri="{9D8B030D-6E8A-4147-A177-3AD203B41FA5}">
                      <a16:colId xmlns:a16="http://schemas.microsoft.com/office/drawing/2014/main" xmlns="" val="330320793"/>
                    </a:ext>
                  </a:extLst>
                </a:gridCol>
                <a:gridCol w="1113021">
                  <a:extLst>
                    <a:ext uri="{9D8B030D-6E8A-4147-A177-3AD203B41FA5}">
                      <a16:colId xmlns:a16="http://schemas.microsoft.com/office/drawing/2014/main" xmlns="" val="8548791"/>
                    </a:ext>
                  </a:extLst>
                </a:gridCol>
                <a:gridCol w="1428635">
                  <a:extLst>
                    <a:ext uri="{9D8B030D-6E8A-4147-A177-3AD203B41FA5}">
                      <a16:colId xmlns:a16="http://schemas.microsoft.com/office/drawing/2014/main" xmlns="" val="1710723968"/>
                    </a:ext>
                  </a:extLst>
                </a:gridCol>
                <a:gridCol w="1185944">
                  <a:extLst>
                    <a:ext uri="{9D8B030D-6E8A-4147-A177-3AD203B41FA5}">
                      <a16:colId xmlns:a16="http://schemas.microsoft.com/office/drawing/2014/main" xmlns="" val="1499356313"/>
                    </a:ext>
                  </a:extLst>
                </a:gridCol>
                <a:gridCol w="1223009">
                  <a:extLst>
                    <a:ext uri="{9D8B030D-6E8A-4147-A177-3AD203B41FA5}">
                      <a16:colId xmlns:a16="http://schemas.microsoft.com/office/drawing/2014/main" xmlns="" val="4269665342"/>
                    </a:ext>
                  </a:extLst>
                </a:gridCol>
                <a:gridCol w="1267241">
                  <a:extLst>
                    <a:ext uri="{9D8B030D-6E8A-4147-A177-3AD203B41FA5}">
                      <a16:colId xmlns:a16="http://schemas.microsoft.com/office/drawing/2014/main" xmlns="" val="1936044777"/>
                    </a:ext>
                  </a:extLst>
                </a:gridCol>
                <a:gridCol w="1746641">
                  <a:extLst>
                    <a:ext uri="{9D8B030D-6E8A-4147-A177-3AD203B41FA5}">
                      <a16:colId xmlns:a16="http://schemas.microsoft.com/office/drawing/2014/main" xmlns="" val="3417544046"/>
                    </a:ext>
                  </a:extLst>
                </a:gridCol>
                <a:gridCol w="1185944">
                  <a:extLst>
                    <a:ext uri="{9D8B030D-6E8A-4147-A177-3AD203B41FA5}">
                      <a16:colId xmlns:a16="http://schemas.microsoft.com/office/drawing/2014/main" xmlns="" val="30756481"/>
                    </a:ext>
                  </a:extLst>
                </a:gridCol>
              </a:tblGrid>
              <a:tr h="370624">
                <a:tc>
                  <a:txBody>
                    <a:bodyPr/>
                    <a:lstStyle/>
                    <a:p>
                      <a:pPr marL="0" marR="0" algn="ctr">
                        <a:lnSpc>
                          <a:spcPct val="150000"/>
                        </a:lnSpc>
                        <a:spcBef>
                          <a:spcPts val="0"/>
                        </a:spcBef>
                        <a:spcAft>
                          <a:spcPts val="0"/>
                        </a:spcAft>
                      </a:pPr>
                      <a:r>
                        <a:rPr lang="en-IN" sz="1800" b="1" dirty="0">
                          <a:effectLst/>
                        </a:rPr>
                        <a:t>Particulars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Invoice</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Bangalore</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Kolkata</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Mumbai</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Gurgaon</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8 units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Total</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392750359"/>
                  </a:ext>
                </a:extLst>
              </a:tr>
              <a:tr h="370624">
                <a:tc gridSpan="8">
                  <a:txBody>
                    <a:bodyPr/>
                    <a:lstStyle/>
                    <a:p>
                      <a:pPr marL="0" marR="0" algn="l">
                        <a:lnSpc>
                          <a:spcPct val="150000"/>
                        </a:lnSpc>
                        <a:spcBef>
                          <a:spcPts val="0"/>
                        </a:spcBef>
                        <a:spcAft>
                          <a:spcPts val="0"/>
                        </a:spcAft>
                      </a:pPr>
                      <a:r>
                        <a:rPr lang="en-IN" sz="1800" b="1" dirty="0">
                          <a:effectLst/>
                        </a:rPr>
                        <a:t>Invoice A</a:t>
                      </a: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algn="ctr">
                        <a:lnSpc>
                          <a:spcPct val="150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algn="ctr">
                        <a:lnSpc>
                          <a:spcPct val="150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algn="ctr">
                        <a:lnSpc>
                          <a:spcPct val="150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algn="ctr">
                        <a:lnSpc>
                          <a:spcPct val="150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algn="ctr">
                        <a:lnSpc>
                          <a:spcPct val="150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algn="ctr">
                        <a:lnSpc>
                          <a:spcPct val="150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algn="ctr">
                        <a:lnSpc>
                          <a:spcPct val="150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567857971"/>
                  </a:ext>
                </a:extLst>
              </a:tr>
              <a:tr h="370624">
                <a:tc>
                  <a:txBody>
                    <a:bodyPr/>
                    <a:lstStyle/>
                    <a:p>
                      <a:pPr marL="0" marR="0">
                        <a:lnSpc>
                          <a:spcPct val="150000"/>
                        </a:lnSpc>
                        <a:spcBef>
                          <a:spcPts val="0"/>
                        </a:spcBef>
                        <a:spcAft>
                          <a:spcPts val="0"/>
                        </a:spcAft>
                      </a:pPr>
                      <a:r>
                        <a:rPr lang="en-IN" sz="1800">
                          <a:effectLst/>
                        </a:rPr>
                        <a:t>T/o in State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Note 1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2 crore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1 crore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2 crore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5 crore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176582573"/>
                  </a:ext>
                </a:extLst>
              </a:tr>
              <a:tr h="370624">
                <a:tc>
                  <a:txBody>
                    <a:bodyPr/>
                    <a:lstStyle/>
                    <a:p>
                      <a:pPr marL="0" marR="0">
                        <a:lnSpc>
                          <a:spcPct val="150000"/>
                        </a:lnSpc>
                        <a:spcBef>
                          <a:spcPts val="0"/>
                        </a:spcBef>
                        <a:spcAft>
                          <a:spcPts val="0"/>
                        </a:spcAft>
                      </a:pPr>
                      <a:r>
                        <a:rPr lang="en-IN" sz="1800">
                          <a:effectLst/>
                        </a:rPr>
                        <a:t>Pro-rata ratio</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40%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20%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40%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100%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00558741"/>
                  </a:ext>
                </a:extLst>
              </a:tr>
              <a:tr h="370624">
                <a:tc>
                  <a:txBody>
                    <a:bodyPr/>
                    <a:lstStyle/>
                    <a:p>
                      <a:pPr marL="0" marR="0">
                        <a:lnSpc>
                          <a:spcPct val="150000"/>
                        </a:lnSpc>
                        <a:spcBef>
                          <a:spcPts val="0"/>
                        </a:spcBef>
                        <a:spcAft>
                          <a:spcPts val="0"/>
                        </a:spcAft>
                      </a:pPr>
                      <a:r>
                        <a:rPr lang="en-IN" sz="1800">
                          <a:effectLst/>
                        </a:rPr>
                        <a:t>Credit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18,000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7,200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3,600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7,200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18,000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114780616"/>
                  </a:ext>
                </a:extLst>
              </a:tr>
              <a:tr h="370624">
                <a:tc>
                  <a:txBody>
                    <a:bodyPr/>
                    <a:lstStyle/>
                    <a:p>
                      <a:pPr marL="0" marR="0">
                        <a:lnSpc>
                          <a:spcPct val="150000"/>
                        </a:lnSpc>
                        <a:spcBef>
                          <a:spcPts val="0"/>
                        </a:spcBef>
                        <a:spcAft>
                          <a:spcPts val="0"/>
                        </a:spcAft>
                      </a:pPr>
                      <a:r>
                        <a:rPr lang="en-IN" sz="1800">
                          <a:effectLst/>
                        </a:rPr>
                        <a:t>Type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IGST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IGST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IGST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IGST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172929903"/>
                  </a:ext>
                </a:extLst>
              </a:tr>
              <a:tr h="370624">
                <a:tc>
                  <a:txBody>
                    <a:bodyPr/>
                    <a:lstStyle/>
                    <a:p>
                      <a:pPr marL="0" marR="0" algn="ctr">
                        <a:lnSpc>
                          <a:spcPct val="150000"/>
                        </a:lnSpc>
                        <a:spcBef>
                          <a:spcPts val="0"/>
                        </a:spcBef>
                        <a:spcAft>
                          <a:spcPts val="0"/>
                        </a:spcAft>
                      </a:pPr>
                      <a:r>
                        <a:rPr lang="en-IN" sz="1800" b="1" kern="1200" dirty="0">
                          <a:solidFill>
                            <a:schemeClr val="tx1"/>
                          </a:solidFill>
                          <a:effectLst/>
                          <a:latin typeface="+mn-lt"/>
                          <a:ea typeface="+mn-ea"/>
                          <a:cs typeface="+mn-cs"/>
                        </a:rPr>
                        <a:t>Invoice B</a:t>
                      </a:r>
                      <a:endParaRPr lang="en-US" sz="1800" b="1" kern="1200" dirty="0">
                        <a:solidFill>
                          <a:schemeClr val="tx1"/>
                        </a:solidFill>
                        <a:effectLst/>
                        <a:latin typeface="+mn-lt"/>
                        <a:ea typeface="+mn-ea"/>
                        <a:cs typeface="+mn-cs"/>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kern="1200" dirty="0">
                          <a:solidFill>
                            <a:schemeClr val="tx1"/>
                          </a:solidFill>
                          <a:effectLst/>
                          <a:latin typeface="+mn-lt"/>
                          <a:ea typeface="+mn-ea"/>
                          <a:cs typeface="+mn-cs"/>
                        </a:rPr>
                        <a:t> </a:t>
                      </a:r>
                      <a:endParaRPr lang="en-US" sz="1800" b="1" kern="1200" dirty="0">
                        <a:solidFill>
                          <a:schemeClr val="tx1"/>
                        </a:solidFill>
                        <a:effectLst/>
                        <a:latin typeface="+mn-lt"/>
                        <a:ea typeface="+mn-ea"/>
                        <a:cs typeface="+mn-cs"/>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kern="1200" dirty="0">
                          <a:solidFill>
                            <a:schemeClr val="tx1"/>
                          </a:solidFill>
                          <a:effectLst/>
                          <a:latin typeface="+mn-lt"/>
                          <a:ea typeface="+mn-ea"/>
                          <a:cs typeface="+mn-cs"/>
                        </a:rPr>
                        <a:t> </a:t>
                      </a:r>
                      <a:endParaRPr lang="en-US" sz="1800" b="1" kern="1200" dirty="0">
                        <a:solidFill>
                          <a:schemeClr val="tx1"/>
                        </a:solidFill>
                        <a:effectLst/>
                        <a:latin typeface="+mn-lt"/>
                        <a:ea typeface="+mn-ea"/>
                        <a:cs typeface="+mn-cs"/>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kern="1200" dirty="0">
                          <a:solidFill>
                            <a:schemeClr val="tx1"/>
                          </a:solidFill>
                          <a:effectLst/>
                          <a:latin typeface="+mn-lt"/>
                          <a:ea typeface="+mn-ea"/>
                          <a:cs typeface="+mn-cs"/>
                        </a:rPr>
                        <a:t> </a:t>
                      </a:r>
                      <a:endParaRPr lang="en-US" sz="1800" b="1" kern="1200" dirty="0">
                        <a:solidFill>
                          <a:schemeClr val="tx1"/>
                        </a:solidFill>
                        <a:effectLst/>
                        <a:latin typeface="+mn-lt"/>
                        <a:ea typeface="+mn-ea"/>
                        <a:cs typeface="+mn-cs"/>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kern="1200" dirty="0">
                          <a:solidFill>
                            <a:schemeClr val="tx1"/>
                          </a:solidFill>
                          <a:effectLst/>
                          <a:latin typeface="+mn-lt"/>
                          <a:ea typeface="+mn-ea"/>
                          <a:cs typeface="+mn-cs"/>
                        </a:rPr>
                        <a:t> </a:t>
                      </a:r>
                      <a:endParaRPr lang="en-US" sz="1800" b="1" kern="1200" dirty="0">
                        <a:solidFill>
                          <a:schemeClr val="tx1"/>
                        </a:solidFill>
                        <a:effectLst/>
                        <a:latin typeface="+mn-lt"/>
                        <a:ea typeface="+mn-ea"/>
                        <a:cs typeface="+mn-cs"/>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kern="1200" dirty="0">
                          <a:solidFill>
                            <a:schemeClr val="tx1"/>
                          </a:solidFill>
                          <a:effectLst/>
                          <a:latin typeface="+mn-lt"/>
                          <a:ea typeface="+mn-ea"/>
                          <a:cs typeface="+mn-cs"/>
                        </a:rPr>
                        <a:t> </a:t>
                      </a:r>
                      <a:endParaRPr lang="en-US" sz="1800" b="1" kern="1200" dirty="0">
                        <a:solidFill>
                          <a:schemeClr val="tx1"/>
                        </a:solidFill>
                        <a:effectLst/>
                        <a:latin typeface="+mn-lt"/>
                        <a:ea typeface="+mn-ea"/>
                        <a:cs typeface="+mn-cs"/>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kern="1200" dirty="0">
                          <a:solidFill>
                            <a:schemeClr val="tx1"/>
                          </a:solidFill>
                          <a:effectLst/>
                          <a:latin typeface="+mn-lt"/>
                          <a:ea typeface="+mn-ea"/>
                          <a:cs typeface="+mn-cs"/>
                        </a:rPr>
                        <a:t> </a:t>
                      </a:r>
                      <a:endParaRPr lang="en-US" sz="1800" b="1" kern="1200" dirty="0">
                        <a:solidFill>
                          <a:schemeClr val="tx1"/>
                        </a:solidFill>
                        <a:effectLst/>
                        <a:latin typeface="+mn-lt"/>
                        <a:ea typeface="+mn-ea"/>
                        <a:cs typeface="+mn-cs"/>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kern="1200" dirty="0">
                          <a:solidFill>
                            <a:schemeClr val="tx1"/>
                          </a:solidFill>
                          <a:effectLst/>
                          <a:latin typeface="+mn-lt"/>
                          <a:ea typeface="+mn-ea"/>
                          <a:cs typeface="+mn-cs"/>
                        </a:rPr>
                        <a:t> </a:t>
                      </a:r>
                      <a:endParaRPr lang="en-US" sz="1800" b="1" kern="1200" dirty="0">
                        <a:solidFill>
                          <a:schemeClr val="tx1"/>
                        </a:solidFill>
                        <a:effectLst/>
                        <a:latin typeface="+mn-lt"/>
                        <a:ea typeface="+mn-ea"/>
                        <a:cs typeface="+mn-cs"/>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63539741"/>
                  </a:ext>
                </a:extLst>
              </a:tr>
              <a:tr h="370624">
                <a:tc>
                  <a:txBody>
                    <a:bodyPr/>
                    <a:lstStyle/>
                    <a:p>
                      <a:pPr marL="0" marR="0">
                        <a:lnSpc>
                          <a:spcPct val="150000"/>
                        </a:lnSpc>
                        <a:spcBef>
                          <a:spcPts val="0"/>
                        </a:spcBef>
                        <a:spcAft>
                          <a:spcPts val="0"/>
                        </a:spcAft>
                      </a:pPr>
                      <a:r>
                        <a:rPr lang="en-IN" sz="1800">
                          <a:effectLst/>
                        </a:rPr>
                        <a:t>T/o in State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Note 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2 crore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1 crore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1 crore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4 crore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42763622"/>
                  </a:ext>
                </a:extLst>
              </a:tr>
              <a:tr h="370624">
                <a:tc>
                  <a:txBody>
                    <a:bodyPr/>
                    <a:lstStyle/>
                    <a:p>
                      <a:pPr marL="0" marR="0">
                        <a:lnSpc>
                          <a:spcPct val="150000"/>
                        </a:lnSpc>
                        <a:spcBef>
                          <a:spcPts val="0"/>
                        </a:spcBef>
                        <a:spcAft>
                          <a:spcPts val="0"/>
                        </a:spcAft>
                      </a:pPr>
                      <a:r>
                        <a:rPr lang="en-IN" sz="1800">
                          <a:effectLst/>
                        </a:rPr>
                        <a:t>Pro-rata ratio</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50%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25%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25%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100%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364021473"/>
                  </a:ext>
                </a:extLst>
              </a:tr>
              <a:tr h="370624">
                <a:tc>
                  <a:txBody>
                    <a:bodyPr/>
                    <a:lstStyle/>
                    <a:p>
                      <a:pPr marL="0" marR="0">
                        <a:lnSpc>
                          <a:spcPct val="150000"/>
                        </a:lnSpc>
                        <a:spcBef>
                          <a:spcPts val="0"/>
                        </a:spcBef>
                        <a:spcAft>
                          <a:spcPts val="0"/>
                        </a:spcAft>
                      </a:pPr>
                      <a:r>
                        <a:rPr lang="en-IN" sz="1800">
                          <a:effectLst/>
                        </a:rPr>
                        <a:t>CGST Credit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27,000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77258839"/>
                  </a:ext>
                </a:extLst>
              </a:tr>
              <a:tr h="463849">
                <a:tc>
                  <a:txBody>
                    <a:bodyPr/>
                    <a:lstStyle/>
                    <a:p>
                      <a:pPr marL="342900" marR="0" lvl="0" indent="-342900">
                        <a:lnSpc>
                          <a:spcPct val="150000"/>
                        </a:lnSpc>
                        <a:spcBef>
                          <a:spcPts val="0"/>
                        </a:spcBef>
                        <a:spcAft>
                          <a:spcPts val="0"/>
                        </a:spcAft>
                        <a:buFont typeface="Symbol" panose="05050102010706020507" pitchFamily="18" charset="2"/>
                        <a:buChar char=""/>
                      </a:pPr>
                      <a:r>
                        <a:rPr lang="en-IN" sz="1800">
                          <a:effectLst/>
                        </a:rPr>
                        <a:t>Distribution</a:t>
                      </a:r>
                      <a:endParaRPr lang="en-US" sz="1800">
                        <a:effectLst/>
                        <a:latin typeface="Calibri" panose="020F0502020204030204" pitchFamily="34" charset="0"/>
                        <a:ea typeface="Times New Roman" panose="02020603050405020304" pitchFamily="18" charset="0"/>
                        <a:cs typeface="Mangal"/>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13,500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6,750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6,750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27,000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179495721"/>
                  </a:ext>
                </a:extLst>
              </a:tr>
              <a:tr h="370624">
                <a:tc>
                  <a:txBody>
                    <a:bodyPr/>
                    <a:lstStyle/>
                    <a:p>
                      <a:pPr marL="0" marR="0">
                        <a:lnSpc>
                          <a:spcPct val="150000"/>
                        </a:lnSpc>
                        <a:spcBef>
                          <a:spcPts val="0"/>
                        </a:spcBef>
                        <a:spcAft>
                          <a:spcPts val="0"/>
                        </a:spcAft>
                      </a:pPr>
                      <a:r>
                        <a:rPr lang="en-IN" sz="1800">
                          <a:effectLst/>
                        </a:rPr>
                        <a:t>Type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CGST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IGST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IGST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CGST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48599788"/>
                  </a:ext>
                </a:extLst>
              </a:tr>
              <a:tr h="370624">
                <a:tc>
                  <a:txBody>
                    <a:bodyPr/>
                    <a:lstStyle/>
                    <a:p>
                      <a:pPr marL="0" marR="0">
                        <a:lnSpc>
                          <a:spcPct val="150000"/>
                        </a:lnSpc>
                        <a:spcBef>
                          <a:spcPts val="0"/>
                        </a:spcBef>
                        <a:spcAft>
                          <a:spcPts val="0"/>
                        </a:spcAft>
                      </a:pPr>
                      <a:r>
                        <a:rPr lang="en-IN" sz="1800">
                          <a:effectLst/>
                        </a:rPr>
                        <a:t>SGST Credit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27,000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115021369"/>
                  </a:ext>
                </a:extLst>
              </a:tr>
              <a:tr h="495530">
                <a:tc>
                  <a:txBody>
                    <a:bodyPr/>
                    <a:lstStyle/>
                    <a:p>
                      <a:pPr marL="342900" marR="0" lvl="0" indent="-342900">
                        <a:lnSpc>
                          <a:spcPct val="150000"/>
                        </a:lnSpc>
                        <a:spcBef>
                          <a:spcPts val="0"/>
                        </a:spcBef>
                        <a:spcAft>
                          <a:spcPts val="0"/>
                        </a:spcAft>
                        <a:buFont typeface="Symbol" panose="05050102010706020507" pitchFamily="18" charset="2"/>
                        <a:buChar char=""/>
                      </a:pPr>
                      <a:r>
                        <a:rPr lang="en-IN" sz="1800">
                          <a:effectLst/>
                        </a:rPr>
                        <a:t>Distribution</a:t>
                      </a:r>
                      <a:endParaRPr lang="en-US" sz="1800">
                        <a:effectLst/>
                        <a:latin typeface="Calibri" panose="020F0502020204030204" pitchFamily="34" charset="0"/>
                        <a:ea typeface="Times New Roman" panose="02020603050405020304" pitchFamily="18" charset="0"/>
                        <a:cs typeface="Mangal"/>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13,500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6,750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6,750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27,000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96237213"/>
                  </a:ext>
                </a:extLst>
              </a:tr>
              <a:tr h="370624">
                <a:tc>
                  <a:txBody>
                    <a:bodyPr/>
                    <a:lstStyle/>
                    <a:p>
                      <a:pPr marL="0" marR="0">
                        <a:lnSpc>
                          <a:spcPct val="150000"/>
                        </a:lnSpc>
                        <a:spcBef>
                          <a:spcPts val="0"/>
                        </a:spcBef>
                        <a:spcAft>
                          <a:spcPts val="0"/>
                        </a:spcAft>
                      </a:pPr>
                      <a:r>
                        <a:rPr lang="en-IN" sz="1800">
                          <a:effectLst/>
                        </a:rPr>
                        <a:t>Type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SGST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IGST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IGST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SGST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2074" marR="32074"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031318873"/>
                  </a:ext>
                </a:extLst>
              </a:tr>
            </a:tbl>
          </a:graphicData>
        </a:graphic>
      </p:graphicFrame>
    </p:spTree>
    <p:extLst>
      <p:ext uri="{BB962C8B-B14F-4D97-AF65-F5344CB8AC3E}">
        <p14:creationId xmlns:p14="http://schemas.microsoft.com/office/powerpoint/2010/main" val="18996539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002034261"/>
              </p:ext>
            </p:extLst>
          </p:nvPr>
        </p:nvGraphicFramePr>
        <p:xfrm>
          <a:off x="654410" y="319293"/>
          <a:ext cx="10819834" cy="5830344"/>
        </p:xfrm>
        <a:graphic>
          <a:graphicData uri="http://schemas.openxmlformats.org/drawingml/2006/table">
            <a:tbl>
              <a:tblPr firstRow="1" firstCol="1" bandRow="1">
                <a:tableStyleId>{2D5ABB26-0587-4C30-8999-92F81FD0307C}</a:tableStyleId>
              </a:tblPr>
              <a:tblGrid>
                <a:gridCol w="1827001">
                  <a:extLst>
                    <a:ext uri="{9D8B030D-6E8A-4147-A177-3AD203B41FA5}">
                      <a16:colId xmlns:a16="http://schemas.microsoft.com/office/drawing/2014/main" xmlns="" val="670351178"/>
                    </a:ext>
                  </a:extLst>
                </a:gridCol>
                <a:gridCol w="1093850">
                  <a:extLst>
                    <a:ext uri="{9D8B030D-6E8A-4147-A177-3AD203B41FA5}">
                      <a16:colId xmlns:a16="http://schemas.microsoft.com/office/drawing/2014/main" xmlns="" val="1616201392"/>
                    </a:ext>
                  </a:extLst>
                </a:gridCol>
                <a:gridCol w="1404028">
                  <a:extLst>
                    <a:ext uri="{9D8B030D-6E8A-4147-A177-3AD203B41FA5}">
                      <a16:colId xmlns:a16="http://schemas.microsoft.com/office/drawing/2014/main" xmlns="" val="2800278035"/>
                    </a:ext>
                  </a:extLst>
                </a:gridCol>
                <a:gridCol w="1165520">
                  <a:extLst>
                    <a:ext uri="{9D8B030D-6E8A-4147-A177-3AD203B41FA5}">
                      <a16:colId xmlns:a16="http://schemas.microsoft.com/office/drawing/2014/main" xmlns="" val="3029888171"/>
                    </a:ext>
                  </a:extLst>
                </a:gridCol>
                <a:gridCol w="1201941">
                  <a:extLst>
                    <a:ext uri="{9D8B030D-6E8A-4147-A177-3AD203B41FA5}">
                      <a16:colId xmlns:a16="http://schemas.microsoft.com/office/drawing/2014/main" xmlns="" val="3446329869"/>
                    </a:ext>
                  </a:extLst>
                </a:gridCol>
                <a:gridCol w="1245416">
                  <a:extLst>
                    <a:ext uri="{9D8B030D-6E8A-4147-A177-3AD203B41FA5}">
                      <a16:colId xmlns:a16="http://schemas.microsoft.com/office/drawing/2014/main" xmlns="" val="1358019117"/>
                    </a:ext>
                  </a:extLst>
                </a:gridCol>
                <a:gridCol w="1716558">
                  <a:extLst>
                    <a:ext uri="{9D8B030D-6E8A-4147-A177-3AD203B41FA5}">
                      <a16:colId xmlns:a16="http://schemas.microsoft.com/office/drawing/2014/main" xmlns="" val="1225973154"/>
                    </a:ext>
                  </a:extLst>
                </a:gridCol>
                <a:gridCol w="1165520">
                  <a:extLst>
                    <a:ext uri="{9D8B030D-6E8A-4147-A177-3AD203B41FA5}">
                      <a16:colId xmlns:a16="http://schemas.microsoft.com/office/drawing/2014/main" xmlns="" val="3081206295"/>
                    </a:ext>
                  </a:extLst>
                </a:gridCol>
              </a:tblGrid>
              <a:tr h="625253">
                <a:tc>
                  <a:txBody>
                    <a:bodyPr/>
                    <a:lstStyle/>
                    <a:p>
                      <a:pPr marL="0" marR="0" algn="ctr">
                        <a:lnSpc>
                          <a:spcPct val="150000"/>
                        </a:lnSpc>
                        <a:spcBef>
                          <a:spcPts val="0"/>
                        </a:spcBef>
                        <a:spcAft>
                          <a:spcPts val="0"/>
                        </a:spcAft>
                      </a:pPr>
                      <a:r>
                        <a:rPr lang="en-IN" sz="1800" b="1" dirty="0">
                          <a:effectLst/>
                        </a:rPr>
                        <a:t>Particulars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Invoice</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Bangalore</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Kolkata</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Mumbai</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Gurgaon</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8 units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Total</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42022056"/>
                  </a:ext>
                </a:extLst>
              </a:tr>
              <a:tr h="0">
                <a:tc gridSpan="8">
                  <a:txBody>
                    <a:bodyPr/>
                    <a:lstStyle/>
                    <a:p>
                      <a:pPr marL="0" marR="0" algn="l">
                        <a:lnSpc>
                          <a:spcPct val="150000"/>
                        </a:lnSpc>
                        <a:spcBef>
                          <a:spcPts val="0"/>
                        </a:spcBef>
                        <a:spcAft>
                          <a:spcPts val="0"/>
                        </a:spcAft>
                      </a:pPr>
                      <a:r>
                        <a:rPr lang="en-IN" sz="1800" b="1" dirty="0">
                          <a:effectLst/>
                        </a:rPr>
                        <a:t>Invoice C</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algn="ctr">
                        <a:lnSpc>
                          <a:spcPct val="150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algn="ctr">
                        <a:lnSpc>
                          <a:spcPct val="150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algn="ctr">
                        <a:lnSpc>
                          <a:spcPct val="150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algn="ctr">
                        <a:lnSpc>
                          <a:spcPct val="150000"/>
                        </a:lnSpc>
                        <a:spcBef>
                          <a:spcPts val="0"/>
                        </a:spcBef>
                        <a:spcAft>
                          <a:spcPts val="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algn="ctr">
                        <a:lnSpc>
                          <a:spcPct val="150000"/>
                        </a:lnSpc>
                        <a:spcBef>
                          <a:spcPts val="0"/>
                        </a:spcBef>
                        <a:spcAft>
                          <a:spcPts val="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algn="ctr">
                        <a:lnSpc>
                          <a:spcPct val="150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algn="ctr">
                        <a:lnSpc>
                          <a:spcPct val="150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489149359"/>
                  </a:ext>
                </a:extLst>
              </a:tr>
              <a:tr h="625253">
                <a:tc>
                  <a:txBody>
                    <a:bodyPr/>
                    <a:lstStyle/>
                    <a:p>
                      <a:pPr marL="0" marR="0">
                        <a:lnSpc>
                          <a:spcPct val="150000"/>
                        </a:lnSpc>
                        <a:spcBef>
                          <a:spcPts val="0"/>
                        </a:spcBef>
                        <a:spcAft>
                          <a:spcPts val="0"/>
                        </a:spcAft>
                      </a:pPr>
                      <a:r>
                        <a:rPr lang="en-IN" sz="1800">
                          <a:effectLst/>
                        </a:rPr>
                        <a:t>T/o in State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Note 3</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2 crore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1 crore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1 crore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2 crore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0.5 * 8 crore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10 crore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458773790"/>
                  </a:ext>
                </a:extLst>
              </a:tr>
              <a:tr h="416836">
                <a:tc>
                  <a:txBody>
                    <a:bodyPr/>
                    <a:lstStyle/>
                    <a:p>
                      <a:pPr marL="0" marR="0">
                        <a:lnSpc>
                          <a:spcPct val="150000"/>
                        </a:lnSpc>
                        <a:spcBef>
                          <a:spcPts val="0"/>
                        </a:spcBef>
                        <a:spcAft>
                          <a:spcPts val="0"/>
                        </a:spcAft>
                      </a:pPr>
                      <a:r>
                        <a:rPr lang="en-IN" sz="1800">
                          <a:effectLst/>
                        </a:rPr>
                        <a:t>Pro-rata ratio</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20%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10%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10%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20%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5% * 8 units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100%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876871684"/>
                  </a:ext>
                </a:extLst>
              </a:tr>
              <a:tr h="416836">
                <a:tc>
                  <a:txBody>
                    <a:bodyPr/>
                    <a:lstStyle/>
                    <a:p>
                      <a:pPr marL="0" marR="0">
                        <a:lnSpc>
                          <a:spcPct val="150000"/>
                        </a:lnSpc>
                        <a:spcBef>
                          <a:spcPts val="0"/>
                        </a:spcBef>
                        <a:spcAft>
                          <a:spcPts val="0"/>
                        </a:spcAft>
                      </a:pPr>
                      <a:r>
                        <a:rPr lang="en-IN" sz="1800">
                          <a:effectLst/>
                        </a:rPr>
                        <a:t>Credit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90,000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18,000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9,000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9,000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18,000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4,500 * 8 units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90,000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22069641"/>
                  </a:ext>
                </a:extLst>
              </a:tr>
              <a:tr h="416836">
                <a:tc>
                  <a:txBody>
                    <a:bodyPr/>
                    <a:lstStyle/>
                    <a:p>
                      <a:pPr marL="0" marR="0">
                        <a:lnSpc>
                          <a:spcPct val="150000"/>
                        </a:lnSpc>
                        <a:spcBef>
                          <a:spcPts val="0"/>
                        </a:spcBef>
                        <a:spcAft>
                          <a:spcPts val="0"/>
                        </a:spcAft>
                      </a:pPr>
                      <a:r>
                        <a:rPr lang="en-IN" sz="1800">
                          <a:effectLst/>
                        </a:rPr>
                        <a:t>Type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IGST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IGST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IGST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IGST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IGST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IGST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379688328"/>
                  </a:ext>
                </a:extLst>
              </a:tr>
              <a:tr h="416836">
                <a:tc>
                  <a:txBody>
                    <a:bodyPr/>
                    <a:lstStyle/>
                    <a:p>
                      <a:pPr marL="0" marR="0" algn="l" defTabSz="914400" rtl="0" eaLnBrk="1" latinLnBrk="0" hangingPunct="1">
                        <a:lnSpc>
                          <a:spcPct val="150000"/>
                        </a:lnSpc>
                        <a:spcBef>
                          <a:spcPts val="0"/>
                        </a:spcBef>
                        <a:spcAft>
                          <a:spcPts val="0"/>
                        </a:spcAft>
                      </a:pPr>
                      <a:r>
                        <a:rPr lang="en-IN" sz="1800" b="1" kern="1200" dirty="0">
                          <a:solidFill>
                            <a:schemeClr val="tx1"/>
                          </a:solidFill>
                          <a:effectLst/>
                          <a:latin typeface="+mn-lt"/>
                          <a:ea typeface="+mn-ea"/>
                          <a:cs typeface="+mn-cs"/>
                        </a:rPr>
                        <a:t>Invoice D</a:t>
                      </a:r>
                      <a:endParaRPr lang="en-US" sz="1800" b="1" kern="1200" dirty="0">
                        <a:solidFill>
                          <a:schemeClr val="tx1"/>
                        </a:solidFill>
                        <a:effectLst/>
                        <a:latin typeface="+mn-lt"/>
                        <a:ea typeface="+mn-ea"/>
                        <a:cs typeface="+mn-cs"/>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defTabSz="914400" rtl="0" eaLnBrk="1" latinLnBrk="0" hangingPunct="1">
                        <a:lnSpc>
                          <a:spcPct val="150000"/>
                        </a:lnSpc>
                        <a:spcBef>
                          <a:spcPts val="0"/>
                        </a:spcBef>
                        <a:spcAft>
                          <a:spcPts val="0"/>
                        </a:spcAft>
                      </a:pPr>
                      <a:r>
                        <a:rPr lang="en-IN" sz="1800" b="1" kern="1200" dirty="0">
                          <a:solidFill>
                            <a:schemeClr val="tx1"/>
                          </a:solidFill>
                          <a:effectLst/>
                          <a:latin typeface="+mn-lt"/>
                          <a:ea typeface="+mn-ea"/>
                          <a:cs typeface="+mn-cs"/>
                        </a:rPr>
                        <a:t> </a:t>
                      </a:r>
                      <a:endParaRPr lang="en-US" sz="1800" b="1" kern="1200" dirty="0">
                        <a:solidFill>
                          <a:schemeClr val="tx1"/>
                        </a:solidFill>
                        <a:effectLst/>
                        <a:latin typeface="+mn-lt"/>
                        <a:ea typeface="+mn-ea"/>
                        <a:cs typeface="+mn-cs"/>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defTabSz="914400" rtl="0" eaLnBrk="1" latinLnBrk="0" hangingPunct="1">
                        <a:lnSpc>
                          <a:spcPct val="150000"/>
                        </a:lnSpc>
                        <a:spcBef>
                          <a:spcPts val="0"/>
                        </a:spcBef>
                        <a:spcAft>
                          <a:spcPts val="0"/>
                        </a:spcAft>
                      </a:pPr>
                      <a:r>
                        <a:rPr lang="en-IN" sz="1800" b="1" kern="1200" dirty="0">
                          <a:solidFill>
                            <a:schemeClr val="tx1"/>
                          </a:solidFill>
                          <a:effectLst/>
                          <a:latin typeface="+mn-lt"/>
                          <a:ea typeface="+mn-ea"/>
                          <a:cs typeface="+mn-cs"/>
                        </a:rPr>
                        <a:t> </a:t>
                      </a:r>
                      <a:endParaRPr lang="en-US" sz="1800" b="1" kern="1200" dirty="0">
                        <a:solidFill>
                          <a:schemeClr val="tx1"/>
                        </a:solidFill>
                        <a:effectLst/>
                        <a:latin typeface="+mn-lt"/>
                        <a:ea typeface="+mn-ea"/>
                        <a:cs typeface="+mn-cs"/>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defTabSz="914400" rtl="0" eaLnBrk="1" latinLnBrk="0" hangingPunct="1">
                        <a:lnSpc>
                          <a:spcPct val="150000"/>
                        </a:lnSpc>
                        <a:spcBef>
                          <a:spcPts val="0"/>
                        </a:spcBef>
                        <a:spcAft>
                          <a:spcPts val="0"/>
                        </a:spcAft>
                      </a:pPr>
                      <a:r>
                        <a:rPr lang="en-IN" sz="1800" b="1" kern="1200" dirty="0">
                          <a:solidFill>
                            <a:schemeClr val="tx1"/>
                          </a:solidFill>
                          <a:effectLst/>
                          <a:latin typeface="+mn-lt"/>
                          <a:ea typeface="+mn-ea"/>
                          <a:cs typeface="+mn-cs"/>
                        </a:rPr>
                        <a:t> </a:t>
                      </a:r>
                      <a:endParaRPr lang="en-US" sz="1800" b="1" kern="1200" dirty="0">
                        <a:solidFill>
                          <a:schemeClr val="tx1"/>
                        </a:solidFill>
                        <a:effectLst/>
                        <a:latin typeface="+mn-lt"/>
                        <a:ea typeface="+mn-ea"/>
                        <a:cs typeface="+mn-cs"/>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defTabSz="914400" rtl="0" eaLnBrk="1" latinLnBrk="0" hangingPunct="1">
                        <a:lnSpc>
                          <a:spcPct val="150000"/>
                        </a:lnSpc>
                        <a:spcBef>
                          <a:spcPts val="0"/>
                        </a:spcBef>
                        <a:spcAft>
                          <a:spcPts val="0"/>
                        </a:spcAft>
                      </a:pPr>
                      <a:r>
                        <a:rPr lang="en-IN" sz="1800" b="1" kern="1200" dirty="0">
                          <a:solidFill>
                            <a:schemeClr val="tx1"/>
                          </a:solidFill>
                          <a:effectLst/>
                          <a:latin typeface="+mn-lt"/>
                          <a:ea typeface="+mn-ea"/>
                          <a:cs typeface="+mn-cs"/>
                        </a:rPr>
                        <a:t> </a:t>
                      </a:r>
                      <a:endParaRPr lang="en-US" sz="1800" b="1" kern="1200" dirty="0">
                        <a:solidFill>
                          <a:schemeClr val="tx1"/>
                        </a:solidFill>
                        <a:effectLst/>
                        <a:latin typeface="+mn-lt"/>
                        <a:ea typeface="+mn-ea"/>
                        <a:cs typeface="+mn-cs"/>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defTabSz="914400" rtl="0" eaLnBrk="1" latinLnBrk="0" hangingPunct="1">
                        <a:lnSpc>
                          <a:spcPct val="150000"/>
                        </a:lnSpc>
                        <a:spcBef>
                          <a:spcPts val="0"/>
                        </a:spcBef>
                        <a:spcAft>
                          <a:spcPts val="0"/>
                        </a:spcAft>
                      </a:pPr>
                      <a:r>
                        <a:rPr lang="en-IN" sz="1800" b="1" kern="1200" dirty="0">
                          <a:solidFill>
                            <a:schemeClr val="tx1"/>
                          </a:solidFill>
                          <a:effectLst/>
                          <a:latin typeface="+mn-lt"/>
                          <a:ea typeface="+mn-ea"/>
                          <a:cs typeface="+mn-cs"/>
                        </a:rPr>
                        <a:t> </a:t>
                      </a:r>
                      <a:endParaRPr lang="en-US" sz="1800" b="1" kern="1200" dirty="0">
                        <a:solidFill>
                          <a:schemeClr val="tx1"/>
                        </a:solidFill>
                        <a:effectLst/>
                        <a:latin typeface="+mn-lt"/>
                        <a:ea typeface="+mn-ea"/>
                        <a:cs typeface="+mn-cs"/>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defTabSz="914400" rtl="0" eaLnBrk="1" latinLnBrk="0" hangingPunct="1">
                        <a:lnSpc>
                          <a:spcPct val="150000"/>
                        </a:lnSpc>
                        <a:spcBef>
                          <a:spcPts val="0"/>
                        </a:spcBef>
                        <a:spcAft>
                          <a:spcPts val="0"/>
                        </a:spcAft>
                      </a:pPr>
                      <a:r>
                        <a:rPr lang="en-IN" sz="1800" b="1" kern="1200" dirty="0">
                          <a:solidFill>
                            <a:schemeClr val="tx1"/>
                          </a:solidFill>
                          <a:effectLst/>
                          <a:latin typeface="+mn-lt"/>
                          <a:ea typeface="+mn-ea"/>
                          <a:cs typeface="+mn-cs"/>
                        </a:rPr>
                        <a:t> </a:t>
                      </a:r>
                      <a:endParaRPr lang="en-US" sz="1800" b="1" kern="1200" dirty="0">
                        <a:solidFill>
                          <a:schemeClr val="tx1"/>
                        </a:solidFill>
                        <a:effectLst/>
                        <a:latin typeface="+mn-lt"/>
                        <a:ea typeface="+mn-ea"/>
                        <a:cs typeface="+mn-cs"/>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l" defTabSz="914400" rtl="0" eaLnBrk="1" latinLnBrk="0" hangingPunct="1">
                        <a:lnSpc>
                          <a:spcPct val="150000"/>
                        </a:lnSpc>
                        <a:spcBef>
                          <a:spcPts val="0"/>
                        </a:spcBef>
                        <a:spcAft>
                          <a:spcPts val="0"/>
                        </a:spcAft>
                      </a:pPr>
                      <a:r>
                        <a:rPr lang="en-IN" sz="1800" b="1" kern="1200" dirty="0">
                          <a:solidFill>
                            <a:schemeClr val="tx1"/>
                          </a:solidFill>
                          <a:effectLst/>
                          <a:latin typeface="+mn-lt"/>
                          <a:ea typeface="+mn-ea"/>
                          <a:cs typeface="+mn-cs"/>
                        </a:rPr>
                        <a:t> </a:t>
                      </a:r>
                      <a:endParaRPr lang="en-US" sz="1800" b="1" kern="1200" dirty="0">
                        <a:solidFill>
                          <a:schemeClr val="tx1"/>
                        </a:solidFill>
                        <a:effectLst/>
                        <a:latin typeface="+mn-lt"/>
                        <a:ea typeface="+mn-ea"/>
                        <a:cs typeface="+mn-cs"/>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195174670"/>
                  </a:ext>
                </a:extLst>
              </a:tr>
              <a:tr h="416836">
                <a:tc>
                  <a:txBody>
                    <a:bodyPr/>
                    <a:lstStyle/>
                    <a:p>
                      <a:pPr marL="0" marR="0">
                        <a:lnSpc>
                          <a:spcPct val="150000"/>
                        </a:lnSpc>
                        <a:spcBef>
                          <a:spcPts val="0"/>
                        </a:spcBef>
                        <a:spcAft>
                          <a:spcPts val="0"/>
                        </a:spcAft>
                      </a:pPr>
                      <a:r>
                        <a:rPr lang="en-IN" sz="1800">
                          <a:effectLst/>
                        </a:rPr>
                        <a:t>Attributable to</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Note 4</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Yes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287710921"/>
                  </a:ext>
                </a:extLst>
              </a:tr>
              <a:tr h="625253">
                <a:tc>
                  <a:txBody>
                    <a:bodyPr/>
                    <a:lstStyle/>
                    <a:p>
                      <a:pPr marL="0" marR="0">
                        <a:lnSpc>
                          <a:spcPct val="150000"/>
                        </a:lnSpc>
                        <a:spcBef>
                          <a:spcPts val="0"/>
                        </a:spcBef>
                        <a:spcAft>
                          <a:spcPts val="0"/>
                        </a:spcAft>
                      </a:pPr>
                      <a:r>
                        <a:rPr lang="en-IN" sz="1800">
                          <a:effectLst/>
                        </a:rPr>
                        <a:t>Credit (ineligible)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900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900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900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49029172"/>
                  </a:ext>
                </a:extLst>
              </a:tr>
              <a:tr h="416836">
                <a:tc>
                  <a:txBody>
                    <a:bodyPr/>
                    <a:lstStyle/>
                    <a:p>
                      <a:pPr marL="0" marR="0">
                        <a:lnSpc>
                          <a:spcPct val="150000"/>
                        </a:lnSpc>
                        <a:spcBef>
                          <a:spcPts val="0"/>
                        </a:spcBef>
                        <a:spcAft>
                          <a:spcPts val="0"/>
                        </a:spcAft>
                      </a:pPr>
                      <a:r>
                        <a:rPr lang="en-IN" sz="1800">
                          <a:effectLst/>
                        </a:rPr>
                        <a:t>Type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CGST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CGST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32340128"/>
                  </a:ext>
                </a:extLst>
              </a:tr>
              <a:tr h="625253">
                <a:tc>
                  <a:txBody>
                    <a:bodyPr/>
                    <a:lstStyle/>
                    <a:p>
                      <a:pPr marL="0" marR="0">
                        <a:lnSpc>
                          <a:spcPct val="150000"/>
                        </a:lnSpc>
                        <a:spcBef>
                          <a:spcPts val="0"/>
                        </a:spcBef>
                        <a:spcAft>
                          <a:spcPts val="0"/>
                        </a:spcAft>
                      </a:pPr>
                      <a:r>
                        <a:rPr lang="en-IN" sz="1800">
                          <a:effectLst/>
                        </a:rPr>
                        <a:t>Credit (ineligible)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900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900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900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246720914"/>
                  </a:ext>
                </a:extLst>
              </a:tr>
              <a:tr h="416836">
                <a:tc>
                  <a:txBody>
                    <a:bodyPr/>
                    <a:lstStyle/>
                    <a:p>
                      <a:pPr marL="0" marR="0">
                        <a:lnSpc>
                          <a:spcPct val="150000"/>
                        </a:lnSpc>
                        <a:spcBef>
                          <a:spcPts val="0"/>
                        </a:spcBef>
                        <a:spcAft>
                          <a:spcPts val="0"/>
                        </a:spcAft>
                      </a:pPr>
                      <a:r>
                        <a:rPr lang="en-IN" sz="1800">
                          <a:effectLst/>
                        </a:rPr>
                        <a:t>Type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SGST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SGST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0521" marR="60521"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255841816"/>
                  </a:ext>
                </a:extLst>
              </a:tr>
            </a:tbl>
          </a:graphicData>
        </a:graphic>
      </p:graphicFrame>
    </p:spTree>
    <p:extLst>
      <p:ext uri="{BB962C8B-B14F-4D97-AF65-F5344CB8AC3E}">
        <p14:creationId xmlns:p14="http://schemas.microsoft.com/office/powerpoint/2010/main" val="28501536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248227037"/>
              </p:ext>
            </p:extLst>
          </p:nvPr>
        </p:nvGraphicFramePr>
        <p:xfrm>
          <a:off x="673649" y="234157"/>
          <a:ext cx="10731770" cy="6402618"/>
        </p:xfrm>
        <a:graphic>
          <a:graphicData uri="http://schemas.openxmlformats.org/drawingml/2006/table">
            <a:tbl>
              <a:tblPr firstRow="1" firstCol="1" bandRow="1">
                <a:tableStyleId>{2D5ABB26-0587-4C30-8999-92F81FD0307C}</a:tableStyleId>
              </a:tblPr>
              <a:tblGrid>
                <a:gridCol w="1812130">
                  <a:extLst>
                    <a:ext uri="{9D8B030D-6E8A-4147-A177-3AD203B41FA5}">
                      <a16:colId xmlns:a16="http://schemas.microsoft.com/office/drawing/2014/main" xmlns="" val="1288574114"/>
                    </a:ext>
                  </a:extLst>
                </a:gridCol>
                <a:gridCol w="1084946">
                  <a:extLst>
                    <a:ext uri="{9D8B030D-6E8A-4147-A177-3AD203B41FA5}">
                      <a16:colId xmlns:a16="http://schemas.microsoft.com/office/drawing/2014/main" xmlns="" val="1594530655"/>
                    </a:ext>
                  </a:extLst>
                </a:gridCol>
                <a:gridCol w="1392602">
                  <a:extLst>
                    <a:ext uri="{9D8B030D-6E8A-4147-A177-3AD203B41FA5}">
                      <a16:colId xmlns:a16="http://schemas.microsoft.com/office/drawing/2014/main" xmlns="" val="4066050880"/>
                    </a:ext>
                  </a:extLst>
                </a:gridCol>
                <a:gridCol w="1156034">
                  <a:extLst>
                    <a:ext uri="{9D8B030D-6E8A-4147-A177-3AD203B41FA5}">
                      <a16:colId xmlns:a16="http://schemas.microsoft.com/office/drawing/2014/main" xmlns="" val="2929311481"/>
                    </a:ext>
                  </a:extLst>
                </a:gridCol>
                <a:gridCol w="1192161">
                  <a:extLst>
                    <a:ext uri="{9D8B030D-6E8A-4147-A177-3AD203B41FA5}">
                      <a16:colId xmlns:a16="http://schemas.microsoft.com/office/drawing/2014/main" xmlns="" val="2637060617"/>
                    </a:ext>
                  </a:extLst>
                </a:gridCol>
                <a:gridCol w="1235278">
                  <a:extLst>
                    <a:ext uri="{9D8B030D-6E8A-4147-A177-3AD203B41FA5}">
                      <a16:colId xmlns:a16="http://schemas.microsoft.com/office/drawing/2014/main" xmlns="" val="4193348289"/>
                    </a:ext>
                  </a:extLst>
                </a:gridCol>
                <a:gridCol w="1702585">
                  <a:extLst>
                    <a:ext uri="{9D8B030D-6E8A-4147-A177-3AD203B41FA5}">
                      <a16:colId xmlns:a16="http://schemas.microsoft.com/office/drawing/2014/main" xmlns="" val="2310837541"/>
                    </a:ext>
                  </a:extLst>
                </a:gridCol>
                <a:gridCol w="1156034">
                  <a:extLst>
                    <a:ext uri="{9D8B030D-6E8A-4147-A177-3AD203B41FA5}">
                      <a16:colId xmlns:a16="http://schemas.microsoft.com/office/drawing/2014/main" xmlns="" val="2588722162"/>
                    </a:ext>
                  </a:extLst>
                </a:gridCol>
              </a:tblGrid>
              <a:tr h="988631">
                <a:tc gridSpan="2">
                  <a:txBody>
                    <a:bodyPr/>
                    <a:lstStyle/>
                    <a:p>
                      <a:pPr marL="0" marR="0" algn="ctr">
                        <a:lnSpc>
                          <a:spcPct val="150000"/>
                        </a:lnSpc>
                        <a:spcBef>
                          <a:spcPts val="0"/>
                        </a:spcBef>
                        <a:spcAft>
                          <a:spcPts val="0"/>
                        </a:spcAft>
                      </a:pPr>
                      <a:r>
                        <a:rPr lang="en-IN" sz="1800" b="1" dirty="0">
                          <a:effectLst/>
                        </a:rPr>
                        <a:t>Credit of CGST, SGST and IGST on invoice</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a:p>
                  </a:txBody>
                  <a:tcPr/>
                </a:tc>
                <a:tc gridSpan="6">
                  <a:txBody>
                    <a:bodyPr/>
                    <a:lstStyle/>
                    <a:p>
                      <a:pPr marL="0" marR="0" algn="ctr">
                        <a:lnSpc>
                          <a:spcPct val="150000"/>
                        </a:lnSpc>
                        <a:spcBef>
                          <a:spcPts val="0"/>
                        </a:spcBef>
                        <a:spcAft>
                          <a:spcPts val="0"/>
                        </a:spcAft>
                      </a:pPr>
                      <a:r>
                        <a:rPr lang="en-IN" sz="1800" b="1" dirty="0">
                          <a:effectLst/>
                        </a:rPr>
                        <a:t>Total eligible credits distributed as CGST, SGST and IGST as applicable</a:t>
                      </a:r>
                      <a:endParaRPr lang="en-US" sz="1800" b="1" dirty="0">
                        <a:effectLst/>
                      </a:endParaRPr>
                    </a:p>
                    <a:p>
                      <a:pPr marL="0" marR="0" algn="ctr">
                        <a:lnSpc>
                          <a:spcPct val="150000"/>
                        </a:lnSpc>
                        <a:spcBef>
                          <a:spcPts val="0"/>
                        </a:spcBef>
                        <a:spcAft>
                          <a:spcPts val="0"/>
                        </a:spcAft>
                      </a:pPr>
                      <a:r>
                        <a:rPr lang="en-IN" sz="1800" b="1" dirty="0">
                          <a:effectLst/>
                        </a:rPr>
                        <a:t>(Refer Note below)</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565826907"/>
                  </a:ext>
                </a:extLst>
              </a:tr>
              <a:tr h="494316">
                <a:tc>
                  <a:txBody>
                    <a:bodyPr/>
                    <a:lstStyle/>
                    <a:p>
                      <a:pPr marL="0" marR="0">
                        <a:lnSpc>
                          <a:spcPct val="150000"/>
                        </a:lnSpc>
                        <a:spcBef>
                          <a:spcPts val="0"/>
                        </a:spcBef>
                        <a:spcAft>
                          <a:spcPts val="0"/>
                        </a:spcAft>
                      </a:pPr>
                      <a:r>
                        <a:rPr lang="en-IN" sz="1800">
                          <a:effectLst/>
                        </a:rPr>
                        <a:t>CGST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27,000</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6,750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6,750</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546734478"/>
                  </a:ext>
                </a:extLst>
              </a:tr>
              <a:tr h="494316">
                <a:tc>
                  <a:txBody>
                    <a:bodyPr/>
                    <a:lstStyle/>
                    <a:p>
                      <a:pPr marL="0" marR="0">
                        <a:lnSpc>
                          <a:spcPct val="150000"/>
                        </a:lnSpc>
                        <a:spcBef>
                          <a:spcPts val="0"/>
                        </a:spcBef>
                        <a:spcAft>
                          <a:spcPts val="0"/>
                        </a:spcAft>
                      </a:pPr>
                      <a:r>
                        <a:rPr lang="en-IN" sz="1800">
                          <a:effectLst/>
                        </a:rPr>
                        <a:t>SGST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27,000</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6,750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6,750</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88038181"/>
                  </a:ext>
                </a:extLst>
              </a:tr>
              <a:tr h="1235788">
                <a:tc>
                  <a:txBody>
                    <a:bodyPr/>
                    <a:lstStyle/>
                    <a:p>
                      <a:pPr marL="0" marR="0">
                        <a:lnSpc>
                          <a:spcPct val="150000"/>
                        </a:lnSpc>
                        <a:spcBef>
                          <a:spcPts val="0"/>
                        </a:spcBef>
                        <a:spcAft>
                          <a:spcPts val="0"/>
                        </a:spcAft>
                      </a:pPr>
                      <a:r>
                        <a:rPr lang="en-IN" sz="1800">
                          <a:effectLst/>
                        </a:rPr>
                        <a:t>IGST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108,000</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52,200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26,100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9,000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25,200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4,500 each</a:t>
                      </a:r>
                      <a:endParaRPr lang="en-US" sz="1800">
                        <a:effectLst/>
                      </a:endParaRPr>
                    </a:p>
                    <a:p>
                      <a:pPr marL="0" marR="0" algn="ctr">
                        <a:lnSpc>
                          <a:spcPct val="150000"/>
                        </a:lnSpc>
                        <a:spcBef>
                          <a:spcPts val="0"/>
                        </a:spcBef>
                        <a:spcAft>
                          <a:spcPts val="0"/>
                        </a:spcAft>
                      </a:pPr>
                      <a:r>
                        <a:rPr lang="en-IN" sz="1800">
                          <a:effectLst/>
                        </a:rPr>
                        <a:t>(viz. total of 36,000)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148,500</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82812241"/>
                  </a:ext>
                </a:extLst>
              </a:tr>
              <a:tr h="494316">
                <a:tc>
                  <a:txBody>
                    <a:bodyPr/>
                    <a:lstStyle/>
                    <a:p>
                      <a:pPr marL="0" marR="0">
                        <a:lnSpc>
                          <a:spcPct val="150000"/>
                        </a:lnSpc>
                        <a:spcBef>
                          <a:spcPts val="0"/>
                        </a:spcBef>
                        <a:spcAft>
                          <a:spcPts val="0"/>
                        </a:spcAft>
                      </a:pPr>
                      <a:r>
                        <a:rPr lang="en-IN" sz="1800">
                          <a:effectLst/>
                        </a:rPr>
                        <a:t>TOTAL</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162,000</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52,200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26,100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22,500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25,200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36,000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162,000</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06671494"/>
                  </a:ext>
                </a:extLst>
              </a:tr>
              <a:tr h="2695251">
                <a:tc gridSpan="8">
                  <a:txBody>
                    <a:bodyPr/>
                    <a:lstStyle/>
                    <a:p>
                      <a:pPr marL="0" marR="0" algn="just">
                        <a:lnSpc>
                          <a:spcPct val="150000"/>
                        </a:lnSpc>
                        <a:spcBef>
                          <a:spcPts val="0"/>
                        </a:spcBef>
                        <a:spcAft>
                          <a:spcPts val="0"/>
                        </a:spcAft>
                      </a:pPr>
                      <a:r>
                        <a:rPr lang="en-IN" sz="1800" dirty="0">
                          <a:effectLst/>
                        </a:rPr>
                        <a:t>It can be seen from the illustration that credit of CGST of Rs.27,000 is distributed as CGST credit only to the extent of Rs.6,750; likewise, credit of SGST of Rs.27,000 is distributed as SGST credit only to the extent of Rs.6,750. This is because, the intra-State service billed to the ISD is attributable to 1 unit in the same State as the ISD and 2 other units located in different State. Thus, the balance of CGST credit and SGST credit is distributed as IGST to such units. This is the reason why the credit of IGST lying with the ISD prior to distribution is only Rs.108,000 while the credit of IGST that is distributed aggregates to Rs.148,500.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28" marR="68528"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141494410"/>
                  </a:ext>
                </a:extLst>
              </a:tr>
            </a:tbl>
          </a:graphicData>
        </a:graphic>
      </p:graphicFrame>
    </p:spTree>
    <p:extLst>
      <p:ext uri="{BB962C8B-B14F-4D97-AF65-F5344CB8AC3E}">
        <p14:creationId xmlns:p14="http://schemas.microsoft.com/office/powerpoint/2010/main" val="7540789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3961" y="193466"/>
            <a:ext cx="11316929" cy="6521966"/>
          </a:xfrm>
        </p:spPr>
        <p:txBody>
          <a:bodyPr>
            <a:noAutofit/>
          </a:bodyPr>
          <a:lstStyle/>
          <a:p>
            <a:pPr marL="0" indent="0" algn="just">
              <a:buNone/>
            </a:pPr>
            <a:r>
              <a:rPr lang="en-IN" sz="2400" b="1" dirty="0"/>
              <a:t>Note 1</a:t>
            </a:r>
            <a:r>
              <a:rPr lang="en-IN" sz="2400" dirty="0"/>
              <a:t>: The credit of IGST should always be distributed as IGST credit to all the units to which the service is attributable, regardless of where they are located.</a:t>
            </a:r>
            <a:endParaRPr lang="en-US" sz="2400" dirty="0"/>
          </a:p>
          <a:p>
            <a:pPr lvl="1" algn="just"/>
            <a:r>
              <a:rPr lang="en-IN" dirty="0"/>
              <a:t>The credits should be distributed only to those units to which the service is attributable. Given that the service mentioned in the case of Invoice A is attributable only to Bangalore, Kolkata and Gurgaon, the entire input tax credit applicable to the case should be distributed to the said 3 units, on a pro rata basis in the ratio of their respective ‘Turnover in State’ to the aggregate of the 3 ‘Turnover in State’ (i.e., 2 Cr + 1Cr + 2 Cr). Further, no differentiation is made to whether the unit is registered or not, and therefore, credit attributable to the Gurgaon unit is distributed to that unit although it is not registered, which implies, it is a loss of credit.</a:t>
            </a:r>
          </a:p>
          <a:p>
            <a:pPr marL="457200" lvl="1" indent="0" algn="just">
              <a:buNone/>
            </a:pPr>
            <a:endParaRPr lang="en-US" dirty="0"/>
          </a:p>
          <a:p>
            <a:pPr lvl="1" algn="just"/>
            <a:r>
              <a:rPr lang="en-IN" dirty="0"/>
              <a:t>The ‘turnover in State’ is arrived at a value for the ‘relevant period’. Since all 12 units were operational during the preceding financial year, the relevant period would be the preceding financial year.</a:t>
            </a:r>
            <a:endParaRPr lang="en-US" dirty="0"/>
          </a:p>
          <a:p>
            <a:endParaRPr lang="en-US" sz="2400" dirty="0"/>
          </a:p>
        </p:txBody>
      </p:sp>
    </p:spTree>
    <p:extLst>
      <p:ext uri="{BB962C8B-B14F-4D97-AF65-F5344CB8AC3E}">
        <p14:creationId xmlns:p14="http://schemas.microsoft.com/office/powerpoint/2010/main" val="28390241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3961" y="193466"/>
            <a:ext cx="11316929" cy="6521966"/>
          </a:xfrm>
        </p:spPr>
        <p:txBody>
          <a:bodyPr>
            <a:noAutofit/>
          </a:bodyPr>
          <a:lstStyle/>
          <a:p>
            <a:pPr marL="0" indent="0" algn="just">
              <a:buNone/>
            </a:pPr>
            <a:r>
              <a:rPr lang="en-IN" sz="2400" b="1" dirty="0"/>
              <a:t>Note 2:</a:t>
            </a:r>
            <a:r>
              <a:rPr lang="en-IN" sz="2400" dirty="0"/>
              <a:t> The credit of CGST and SGST should be distributed as IGST credit to all the units located outside the State in which the ISD is located, and as CGST and SGST respectively, in case of distribution of credit to a unit located in the same State as the ISD. Thus, the CGST and SGST credits are distributed as IGST credits to Bangalore and Kolkata, and as CGST &amp; SGST respectively, to Mumbai.</a:t>
            </a:r>
            <a:endParaRPr lang="en-US" sz="2400" dirty="0"/>
          </a:p>
          <a:p>
            <a:pPr lvl="1" algn="just"/>
            <a:r>
              <a:rPr lang="en-IN" dirty="0"/>
              <a:t>Given that the service supplied in terms of Invoice B is attributable only to Bangalore, Kolkata and Mumbai, the entire input tax credit applicable to the case should be distributed to the said 3 units, on a pro rata basis in the ratio of their respective ‘Turnover in State’ to the aggregate of the 3 ‘Turnover in State’ (i.e., 2 Cr + 1Cr + 1 Cr).</a:t>
            </a:r>
            <a:endParaRPr lang="en-US" dirty="0"/>
          </a:p>
          <a:p>
            <a:pPr algn="just"/>
            <a:r>
              <a:rPr lang="en-IN" b="1" dirty="0"/>
              <a:t>Note 3:</a:t>
            </a:r>
            <a:r>
              <a:rPr lang="en-IN" dirty="0"/>
              <a:t> The credit of IGST is distributed as IGST credit to all the units to which the service is attributable.</a:t>
            </a:r>
            <a:endParaRPr lang="en-US" dirty="0"/>
          </a:p>
          <a:p>
            <a:pPr lvl="1" algn="just"/>
            <a:r>
              <a:rPr lang="en-IN" dirty="0"/>
              <a:t>Invoice C relates to a supply of service that is attributable to all the units, and hence, the credits would be distributed on a pro-rata basis of the ‘Turnover in State’ of each of the units, to the aggregate of ‘Turnover in State’ of all the 12 units, i.e., Rs.10 Cr.;</a:t>
            </a:r>
            <a:endParaRPr lang="en-US" dirty="0"/>
          </a:p>
          <a:p>
            <a:pPr lvl="1" algn="just"/>
            <a:r>
              <a:rPr lang="en-IN" dirty="0"/>
              <a:t>For convenience of presentation, only one column is shown to reflect the distribution to each of the 8 units, having the same ‘turnover in State’, and to which the same invoice is attributable.</a:t>
            </a:r>
            <a:endParaRPr lang="en-US" dirty="0"/>
          </a:p>
          <a:p>
            <a:endParaRPr lang="en-US" sz="2400" dirty="0"/>
          </a:p>
        </p:txBody>
      </p:sp>
    </p:spTree>
    <p:extLst>
      <p:ext uri="{BB962C8B-B14F-4D97-AF65-F5344CB8AC3E}">
        <p14:creationId xmlns:p14="http://schemas.microsoft.com/office/powerpoint/2010/main" val="24103490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34297"/>
            <a:ext cx="10515600" cy="5842666"/>
          </a:xfrm>
        </p:spPr>
        <p:txBody>
          <a:bodyPr/>
          <a:lstStyle/>
          <a:p>
            <a:pPr marL="0" indent="0" algn="just">
              <a:buNone/>
            </a:pPr>
            <a:r>
              <a:rPr lang="en-IN" b="1" dirty="0"/>
              <a:t>Note 4:</a:t>
            </a:r>
            <a:r>
              <a:rPr lang="en-IN" dirty="0"/>
              <a:t> Given that the services for receipt of food and beverages would not be eligible input services, the taxes relating to Invoice D should be distributed as ineligible input tax (900 + 900), and the distribution must be done separately.</a:t>
            </a:r>
            <a:endParaRPr lang="en-US" dirty="0"/>
          </a:p>
          <a:p>
            <a:pPr marL="225425" indent="0" algn="just">
              <a:buNone/>
            </a:pPr>
            <a:r>
              <a:rPr lang="en-IN" dirty="0"/>
              <a:t>Since the service is wholly attributable to the Mumbai unit, the distribution is done only to such unit.</a:t>
            </a:r>
            <a:endParaRPr lang="en-US" dirty="0"/>
          </a:p>
          <a:p>
            <a:pPr algn="just"/>
            <a:endParaRPr lang="en-US" dirty="0"/>
          </a:p>
        </p:txBody>
      </p:sp>
    </p:spTree>
    <p:extLst>
      <p:ext uri="{BB962C8B-B14F-4D97-AF65-F5344CB8AC3E}">
        <p14:creationId xmlns:p14="http://schemas.microsoft.com/office/powerpoint/2010/main" val="36797061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0606" y="403123"/>
            <a:ext cx="11090788" cy="5773840"/>
          </a:xfrm>
        </p:spPr>
        <p:txBody>
          <a:bodyPr>
            <a:normAutofit/>
          </a:bodyPr>
          <a:lstStyle/>
          <a:p>
            <a:pPr algn="just"/>
            <a:r>
              <a:rPr lang="en-IN" sz="2100" b="1" dirty="0"/>
              <a:t>Illustration 1: </a:t>
            </a:r>
            <a:r>
              <a:rPr lang="en-IN" sz="2100" dirty="0"/>
              <a:t>A Ltd as an ISD has input service credit of ` 35 lakhs used by more than one locations</a:t>
            </a:r>
            <a:r>
              <a:rPr lang="en-US" sz="2100" dirty="0"/>
              <a:t>,</a:t>
            </a:r>
            <a:r>
              <a:rPr lang="en-IN" sz="2100" dirty="0"/>
              <a:t> to be distributed among recipients locations X, Y and Z. The turnover of X, Y, Z in preceding financial year</a:t>
            </a:r>
            <a:r>
              <a:rPr lang="en-US" sz="2100" dirty="0"/>
              <a:t>,</a:t>
            </a:r>
            <a:r>
              <a:rPr lang="en-IN" sz="2100" dirty="0"/>
              <a:t> is ` 10 crores, ` 15 crores and ` 5 crores respectively. The credit of ` 5 lakhs pertains to input service received only by Z. The credit attributable to X, Y, Z are as follows:</a:t>
            </a:r>
            <a:endParaRPr lang="en-US" sz="2100" dirty="0"/>
          </a:p>
          <a:p>
            <a:pPr algn="just"/>
            <a:endParaRPr lang="en-US" sz="2100" dirty="0"/>
          </a:p>
        </p:txBody>
      </p:sp>
      <p:graphicFrame>
        <p:nvGraphicFramePr>
          <p:cNvPr id="4" name="Table 3"/>
          <p:cNvGraphicFramePr>
            <a:graphicFrameLocks noGrp="1"/>
          </p:cNvGraphicFramePr>
          <p:nvPr>
            <p:extLst>
              <p:ext uri="{D42A27DB-BD31-4B8C-83A1-F6EECF244321}">
                <p14:modId xmlns:p14="http://schemas.microsoft.com/office/powerpoint/2010/main" val="136426008"/>
              </p:ext>
            </p:extLst>
          </p:nvPr>
        </p:nvGraphicFramePr>
        <p:xfrm>
          <a:off x="1042414" y="2116545"/>
          <a:ext cx="10372838" cy="3908962"/>
        </p:xfrm>
        <a:graphic>
          <a:graphicData uri="http://schemas.openxmlformats.org/drawingml/2006/table">
            <a:tbl>
              <a:tblPr firstRow="1" firstCol="1" bandRow="1">
                <a:tableStyleId>{2D5ABB26-0587-4C30-8999-92F81FD0307C}</a:tableStyleId>
              </a:tblPr>
              <a:tblGrid>
                <a:gridCol w="7848016">
                  <a:extLst>
                    <a:ext uri="{9D8B030D-6E8A-4147-A177-3AD203B41FA5}">
                      <a16:colId xmlns:a16="http://schemas.microsoft.com/office/drawing/2014/main" xmlns="" val="4257384603"/>
                    </a:ext>
                  </a:extLst>
                </a:gridCol>
                <a:gridCol w="2524822">
                  <a:extLst>
                    <a:ext uri="{9D8B030D-6E8A-4147-A177-3AD203B41FA5}">
                      <a16:colId xmlns:a16="http://schemas.microsoft.com/office/drawing/2014/main" xmlns="" val="2794173095"/>
                    </a:ext>
                  </a:extLst>
                </a:gridCol>
              </a:tblGrid>
              <a:tr h="336533">
                <a:tc>
                  <a:txBody>
                    <a:bodyPr/>
                    <a:lstStyle/>
                    <a:p>
                      <a:pPr marL="0" marR="0">
                        <a:lnSpc>
                          <a:spcPts val="1300"/>
                        </a:lnSpc>
                        <a:spcBef>
                          <a:spcPts val="100"/>
                        </a:spcBef>
                        <a:spcAft>
                          <a:spcPts val="100"/>
                        </a:spcAft>
                        <a:tabLst>
                          <a:tab pos="342900" algn="l"/>
                        </a:tabLst>
                      </a:pPr>
                      <a:r>
                        <a:rPr lang="en-IN" sz="2000" b="1" spc="20" dirty="0">
                          <a:effectLst/>
                        </a:rPr>
                        <a:t>Particulars</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nSpc>
                          <a:spcPts val="1300"/>
                        </a:lnSpc>
                        <a:spcBef>
                          <a:spcPts val="100"/>
                        </a:spcBef>
                        <a:spcAft>
                          <a:spcPts val="100"/>
                        </a:spcAft>
                        <a:tabLst>
                          <a:tab pos="342900" algn="l"/>
                        </a:tabLst>
                      </a:pPr>
                      <a:r>
                        <a:rPr lang="en-IN" sz="2000" b="1" spc="20" dirty="0">
                          <a:effectLst/>
                        </a:rPr>
                        <a:t>Amount (INR )</a:t>
                      </a: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45647673"/>
                  </a:ext>
                </a:extLst>
              </a:tr>
              <a:tr h="336533">
                <a:tc>
                  <a:txBody>
                    <a:bodyPr/>
                    <a:lstStyle/>
                    <a:p>
                      <a:pPr marL="0" marR="0">
                        <a:lnSpc>
                          <a:spcPts val="1300"/>
                        </a:lnSpc>
                        <a:spcBef>
                          <a:spcPts val="100"/>
                        </a:spcBef>
                        <a:spcAft>
                          <a:spcPts val="100"/>
                        </a:spcAft>
                        <a:tabLst>
                          <a:tab pos="342900" algn="l"/>
                        </a:tabLst>
                      </a:pPr>
                      <a:r>
                        <a:rPr lang="en-IN" sz="2000" spc="20" dirty="0">
                          <a:effectLst/>
                        </a:rPr>
                        <a:t>Total Credit to be distributed as ISD</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ts val="1300"/>
                        </a:lnSpc>
                        <a:spcBef>
                          <a:spcPts val="100"/>
                        </a:spcBef>
                        <a:spcAft>
                          <a:spcPts val="100"/>
                        </a:spcAft>
                        <a:tabLst>
                          <a:tab pos="342900" algn="l"/>
                        </a:tabLst>
                      </a:pPr>
                      <a:r>
                        <a:rPr lang="en-IN" sz="2000" spc="20" dirty="0">
                          <a:effectLst/>
                        </a:rPr>
                        <a:t>35 Lakhs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22746019"/>
                  </a:ext>
                </a:extLst>
              </a:tr>
              <a:tr h="336533">
                <a:tc>
                  <a:txBody>
                    <a:bodyPr/>
                    <a:lstStyle/>
                    <a:p>
                      <a:pPr marL="0" marR="0">
                        <a:lnSpc>
                          <a:spcPts val="1300"/>
                        </a:lnSpc>
                        <a:spcBef>
                          <a:spcPts val="100"/>
                        </a:spcBef>
                        <a:spcAft>
                          <a:spcPts val="100"/>
                        </a:spcAft>
                        <a:tabLst>
                          <a:tab pos="342900" algn="l"/>
                        </a:tabLst>
                      </a:pPr>
                      <a:r>
                        <a:rPr lang="en-IN" sz="2000" spc="20" dirty="0">
                          <a:effectLst/>
                        </a:rPr>
                        <a:t>Credit of service used only by Z location</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ts val="1300"/>
                        </a:lnSpc>
                        <a:spcBef>
                          <a:spcPts val="100"/>
                        </a:spcBef>
                        <a:spcAft>
                          <a:spcPts val="100"/>
                        </a:spcAft>
                        <a:tabLst>
                          <a:tab pos="342900" algn="l"/>
                        </a:tabLst>
                      </a:pPr>
                      <a:r>
                        <a:rPr lang="en-IN" sz="2000" spc="20" dirty="0">
                          <a:effectLst/>
                        </a:rPr>
                        <a:t>5 Lakhs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656496428"/>
                  </a:ext>
                </a:extLst>
              </a:tr>
              <a:tr h="336533">
                <a:tc>
                  <a:txBody>
                    <a:bodyPr/>
                    <a:lstStyle/>
                    <a:p>
                      <a:pPr marL="0" marR="0">
                        <a:lnSpc>
                          <a:spcPts val="1300"/>
                        </a:lnSpc>
                        <a:spcBef>
                          <a:spcPts val="100"/>
                        </a:spcBef>
                        <a:spcAft>
                          <a:spcPts val="100"/>
                        </a:spcAft>
                        <a:tabLst>
                          <a:tab pos="342900" algn="l"/>
                        </a:tabLst>
                      </a:pPr>
                      <a:r>
                        <a:rPr lang="en-IN" sz="2000" spc="20">
                          <a:effectLst/>
                        </a:rPr>
                        <a:t>Credit available for distribution for all units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ts val="1300"/>
                        </a:lnSpc>
                        <a:spcBef>
                          <a:spcPts val="100"/>
                        </a:spcBef>
                        <a:spcAft>
                          <a:spcPts val="100"/>
                        </a:spcAft>
                        <a:tabLst>
                          <a:tab pos="342900" algn="l"/>
                        </a:tabLst>
                      </a:pPr>
                      <a:r>
                        <a:rPr lang="en-IN" sz="2000" spc="20" dirty="0">
                          <a:effectLst/>
                        </a:rPr>
                        <a:t>30 Lakhs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919633800"/>
                  </a:ext>
                </a:extLst>
              </a:tr>
              <a:tr h="724841">
                <a:tc>
                  <a:txBody>
                    <a:bodyPr/>
                    <a:lstStyle/>
                    <a:p>
                      <a:pPr marL="0" marR="0">
                        <a:lnSpc>
                          <a:spcPts val="1300"/>
                        </a:lnSpc>
                        <a:spcBef>
                          <a:spcPts val="100"/>
                        </a:spcBef>
                        <a:spcAft>
                          <a:spcPts val="100"/>
                        </a:spcAft>
                        <a:tabLst>
                          <a:tab pos="342900" algn="l"/>
                        </a:tabLst>
                      </a:pPr>
                      <a:r>
                        <a:rPr lang="en-IN" sz="2000" spc="20">
                          <a:effectLst/>
                        </a:rPr>
                        <a:t>Credit distributable to X</a:t>
                      </a:r>
                      <a:endParaRPr lang="en-US" sz="2000">
                        <a:effectLst/>
                      </a:endParaRPr>
                    </a:p>
                    <a:p>
                      <a:pPr marL="0" marR="0">
                        <a:lnSpc>
                          <a:spcPts val="1300"/>
                        </a:lnSpc>
                        <a:spcBef>
                          <a:spcPts val="100"/>
                        </a:spcBef>
                        <a:spcAft>
                          <a:spcPts val="100"/>
                        </a:spcAft>
                        <a:tabLst>
                          <a:tab pos="342900" algn="l"/>
                        </a:tabLst>
                      </a:pPr>
                      <a:r>
                        <a:rPr lang="en-IN" sz="2000" spc="20">
                          <a:effectLst/>
                        </a:rPr>
                        <a:t>10 crores / 30 crores * 30 Lakhs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ts val="1300"/>
                        </a:lnSpc>
                        <a:spcBef>
                          <a:spcPts val="100"/>
                        </a:spcBef>
                        <a:spcAft>
                          <a:spcPts val="100"/>
                        </a:spcAft>
                        <a:tabLst>
                          <a:tab pos="342900" algn="l"/>
                        </a:tabLst>
                      </a:pPr>
                      <a:r>
                        <a:rPr lang="en-IN" sz="2000" spc="20" dirty="0">
                          <a:effectLst/>
                        </a:rPr>
                        <a:t>10 Lakhs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811806877"/>
                  </a:ext>
                </a:extLst>
              </a:tr>
              <a:tr h="724841">
                <a:tc>
                  <a:txBody>
                    <a:bodyPr/>
                    <a:lstStyle/>
                    <a:p>
                      <a:pPr marL="0" marR="0">
                        <a:lnSpc>
                          <a:spcPts val="1300"/>
                        </a:lnSpc>
                        <a:spcBef>
                          <a:spcPts val="100"/>
                        </a:spcBef>
                        <a:spcAft>
                          <a:spcPts val="100"/>
                        </a:spcAft>
                        <a:tabLst>
                          <a:tab pos="342900" algn="l"/>
                        </a:tabLst>
                      </a:pPr>
                      <a:r>
                        <a:rPr lang="en-IN" sz="2000" spc="20">
                          <a:effectLst/>
                        </a:rPr>
                        <a:t>Credit distributable to Y</a:t>
                      </a:r>
                      <a:endParaRPr lang="en-US" sz="2000">
                        <a:effectLst/>
                      </a:endParaRPr>
                    </a:p>
                    <a:p>
                      <a:pPr marL="0" marR="0">
                        <a:lnSpc>
                          <a:spcPts val="1300"/>
                        </a:lnSpc>
                        <a:spcBef>
                          <a:spcPts val="100"/>
                        </a:spcBef>
                        <a:spcAft>
                          <a:spcPts val="100"/>
                        </a:spcAft>
                        <a:tabLst>
                          <a:tab pos="342900" algn="l"/>
                        </a:tabLst>
                      </a:pPr>
                      <a:r>
                        <a:rPr lang="en-IN" sz="2000" spc="20">
                          <a:effectLst/>
                        </a:rPr>
                        <a:t>15 crores /30 crores * 30 Lakhs</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ts val="1300"/>
                        </a:lnSpc>
                        <a:spcBef>
                          <a:spcPts val="100"/>
                        </a:spcBef>
                        <a:spcAft>
                          <a:spcPts val="100"/>
                        </a:spcAft>
                        <a:tabLst>
                          <a:tab pos="342900" algn="l"/>
                        </a:tabLst>
                      </a:pPr>
                      <a:r>
                        <a:rPr lang="en-IN" sz="2000" spc="20" dirty="0">
                          <a:effectLst/>
                        </a:rPr>
                        <a:t>15 Lakhs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857884161"/>
                  </a:ext>
                </a:extLst>
              </a:tr>
              <a:tr h="1113148">
                <a:tc>
                  <a:txBody>
                    <a:bodyPr/>
                    <a:lstStyle/>
                    <a:p>
                      <a:pPr marL="0" marR="0">
                        <a:lnSpc>
                          <a:spcPts val="1300"/>
                        </a:lnSpc>
                        <a:spcBef>
                          <a:spcPts val="100"/>
                        </a:spcBef>
                        <a:spcAft>
                          <a:spcPts val="100"/>
                        </a:spcAft>
                        <a:tabLst>
                          <a:tab pos="342900" algn="l"/>
                        </a:tabLst>
                      </a:pPr>
                      <a:r>
                        <a:rPr lang="en-IN" sz="2000" spc="20" dirty="0">
                          <a:effectLst/>
                        </a:rPr>
                        <a:t>Credit distributable to Z</a:t>
                      </a:r>
                    </a:p>
                    <a:p>
                      <a:pPr marL="0" marR="0">
                        <a:lnSpc>
                          <a:spcPts val="1300"/>
                        </a:lnSpc>
                        <a:spcBef>
                          <a:spcPts val="100"/>
                        </a:spcBef>
                        <a:spcAft>
                          <a:spcPts val="100"/>
                        </a:spcAft>
                        <a:tabLst>
                          <a:tab pos="342900" algn="l"/>
                        </a:tabLst>
                      </a:pPr>
                      <a:endParaRPr lang="en-US" sz="2000" dirty="0">
                        <a:effectLst/>
                      </a:endParaRPr>
                    </a:p>
                    <a:p>
                      <a:pPr marL="0" marR="0">
                        <a:lnSpc>
                          <a:spcPts val="1300"/>
                        </a:lnSpc>
                        <a:spcBef>
                          <a:spcPts val="100"/>
                        </a:spcBef>
                        <a:spcAft>
                          <a:spcPts val="100"/>
                        </a:spcAft>
                        <a:tabLst>
                          <a:tab pos="342900" algn="l"/>
                        </a:tabLst>
                      </a:pPr>
                      <a:r>
                        <a:rPr lang="en-IN" sz="2000" spc="20" dirty="0">
                          <a:effectLst/>
                        </a:rPr>
                        <a:t>5 crores / 30 crores * 30 Lakhs              5 Lakhs</a:t>
                      </a:r>
                    </a:p>
                    <a:p>
                      <a:pPr marL="0" marR="0">
                        <a:lnSpc>
                          <a:spcPts val="1300"/>
                        </a:lnSpc>
                        <a:spcBef>
                          <a:spcPts val="100"/>
                        </a:spcBef>
                        <a:spcAft>
                          <a:spcPts val="100"/>
                        </a:spcAft>
                        <a:tabLst>
                          <a:tab pos="342900" algn="l"/>
                        </a:tabLst>
                      </a:pPr>
                      <a:endParaRPr lang="en-US" sz="2000" dirty="0">
                        <a:effectLst/>
                      </a:endParaRPr>
                    </a:p>
                    <a:p>
                      <a:pPr marL="0" marR="0">
                        <a:lnSpc>
                          <a:spcPts val="1300"/>
                        </a:lnSpc>
                        <a:spcBef>
                          <a:spcPts val="100"/>
                        </a:spcBef>
                        <a:spcAft>
                          <a:spcPts val="100"/>
                        </a:spcAft>
                        <a:tabLst>
                          <a:tab pos="342900" algn="l"/>
                        </a:tabLst>
                      </a:pPr>
                      <a:r>
                        <a:rPr lang="en-IN" sz="2000" spc="20" dirty="0">
                          <a:effectLst/>
                        </a:rPr>
                        <a:t>Credit directly attributable to Z              5 Lakhs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ts val="1300"/>
                        </a:lnSpc>
                        <a:spcBef>
                          <a:spcPts val="100"/>
                        </a:spcBef>
                        <a:spcAft>
                          <a:spcPts val="100"/>
                        </a:spcAft>
                        <a:tabLst>
                          <a:tab pos="342900" algn="l"/>
                        </a:tabLst>
                      </a:pPr>
                      <a:r>
                        <a:rPr lang="en-IN" sz="2000" spc="20" dirty="0">
                          <a:effectLst/>
                        </a:rPr>
                        <a:t>10 Lakhs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181804916"/>
                  </a:ext>
                </a:extLst>
              </a:tr>
            </a:tbl>
          </a:graphicData>
        </a:graphic>
      </p:graphicFrame>
    </p:spTree>
    <p:extLst>
      <p:ext uri="{BB962C8B-B14F-4D97-AF65-F5344CB8AC3E}">
        <p14:creationId xmlns:p14="http://schemas.microsoft.com/office/powerpoint/2010/main" val="5519987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393290"/>
            <a:ext cx="10842523" cy="6174658"/>
          </a:xfrm>
        </p:spPr>
        <p:txBody>
          <a:bodyPr>
            <a:normAutofit/>
          </a:bodyPr>
          <a:lstStyle/>
          <a:p>
            <a:r>
              <a:rPr lang="en-IN" sz="2000" b="1" dirty="0"/>
              <a:t>Illustration 2:</a:t>
            </a:r>
            <a:r>
              <a:rPr lang="en-IN" sz="2000" dirty="0"/>
              <a:t> Showing distribution of input tax credit by an ISD to its units is shown as under: -</a:t>
            </a:r>
            <a:endParaRPr lang="en-US" sz="2000" dirty="0"/>
          </a:p>
          <a:p>
            <a:pPr marL="0" indent="0">
              <a:buNone/>
            </a:pPr>
            <a:r>
              <a:rPr lang="en-IN" sz="2000" dirty="0"/>
              <a:t>M/s XYZ Ltd, having its head Office at Delhi, is registered as ISD. It has three units in different State namely ‘Delhi’, ‘Jaipur’ and ‘Gujarat’ which are operational in the current year. M/s XYZ Ltd furnishes the following information for the month of July 2016 &amp; asks to distribute the credit to various units.</a:t>
            </a:r>
            <a:endParaRPr lang="en-US" sz="2000" dirty="0"/>
          </a:p>
          <a:p>
            <a:pPr marL="571500" lvl="0" indent="-571500">
              <a:buFont typeface="+mj-lt"/>
              <a:buAutoNum type="romanLcPeriod"/>
            </a:pPr>
            <a:r>
              <a:rPr lang="en-IN" sz="2000" dirty="0"/>
              <a:t>CGST paid on services used only for Delhi Unit: ` 300000/-</a:t>
            </a:r>
            <a:endParaRPr lang="en-US" sz="2000" dirty="0"/>
          </a:p>
          <a:p>
            <a:pPr marL="571500" lvl="0" indent="-571500">
              <a:buFont typeface="+mj-lt"/>
              <a:buAutoNum type="romanLcPeriod"/>
            </a:pPr>
            <a:r>
              <a:rPr lang="en-IN" sz="2000" dirty="0"/>
              <a:t>IGST, CGST &amp; SGST paid on services used for all units: ` 1200000/-</a:t>
            </a:r>
            <a:endParaRPr lang="en-US" sz="2000" dirty="0"/>
          </a:p>
          <a:p>
            <a:pPr marL="571500" lvl="0" indent="-571500">
              <a:buFont typeface="+mj-lt"/>
              <a:buAutoNum type="romanLcPeriod"/>
            </a:pPr>
            <a:r>
              <a:rPr lang="en-IN" sz="2000" dirty="0"/>
              <a:t>Total Turnover of the units for the Financial Year 2015-16 are as follows:-</a:t>
            </a:r>
            <a:endParaRPr lang="en-US" sz="2000" dirty="0"/>
          </a:p>
          <a:p>
            <a:endParaRPr lang="en-US" sz="2000" dirty="0"/>
          </a:p>
        </p:txBody>
      </p:sp>
      <p:graphicFrame>
        <p:nvGraphicFramePr>
          <p:cNvPr id="6" name="Table 5"/>
          <p:cNvGraphicFramePr>
            <a:graphicFrameLocks noGrp="1"/>
          </p:cNvGraphicFramePr>
          <p:nvPr>
            <p:extLst>
              <p:ext uri="{D42A27DB-BD31-4B8C-83A1-F6EECF244321}">
                <p14:modId xmlns:p14="http://schemas.microsoft.com/office/powerpoint/2010/main" val="3775764160"/>
              </p:ext>
            </p:extLst>
          </p:nvPr>
        </p:nvGraphicFramePr>
        <p:xfrm>
          <a:off x="1243186" y="3224749"/>
          <a:ext cx="9965588" cy="1858525"/>
        </p:xfrm>
        <a:graphic>
          <a:graphicData uri="http://schemas.openxmlformats.org/drawingml/2006/table">
            <a:tbl>
              <a:tblPr firstRow="1" firstCol="1" bandRow="1">
                <a:tableStyleId>{2D5ABB26-0587-4C30-8999-92F81FD0307C}</a:tableStyleId>
              </a:tblPr>
              <a:tblGrid>
                <a:gridCol w="4982794">
                  <a:extLst>
                    <a:ext uri="{9D8B030D-6E8A-4147-A177-3AD203B41FA5}">
                      <a16:colId xmlns:a16="http://schemas.microsoft.com/office/drawing/2014/main" xmlns="" val="2129040423"/>
                    </a:ext>
                  </a:extLst>
                </a:gridCol>
                <a:gridCol w="4982794">
                  <a:extLst>
                    <a:ext uri="{9D8B030D-6E8A-4147-A177-3AD203B41FA5}">
                      <a16:colId xmlns:a16="http://schemas.microsoft.com/office/drawing/2014/main" xmlns="" val="3932469953"/>
                    </a:ext>
                  </a:extLst>
                </a:gridCol>
              </a:tblGrid>
              <a:tr h="371705">
                <a:tc>
                  <a:txBody>
                    <a:bodyPr/>
                    <a:lstStyle/>
                    <a:p>
                      <a:pPr marL="0" marR="0" algn="ctr">
                        <a:lnSpc>
                          <a:spcPts val="1300"/>
                        </a:lnSpc>
                        <a:spcBef>
                          <a:spcPts val="100"/>
                        </a:spcBef>
                        <a:spcAft>
                          <a:spcPts val="100"/>
                        </a:spcAft>
                        <a:tabLst>
                          <a:tab pos="342900" algn="l"/>
                        </a:tabLst>
                      </a:pPr>
                      <a:r>
                        <a:rPr lang="en-IN" sz="2000" b="1" spc="20" dirty="0">
                          <a:effectLst/>
                        </a:rPr>
                        <a:t>Unit</a:t>
                      </a:r>
                      <a:endParaRPr lang="en-US" sz="2000" b="1" dirty="0">
                        <a:effectLst/>
                        <a:latin typeface="Calibri" panose="020F0502020204030204" pitchFamily="34" charset="0"/>
                        <a:ea typeface="Times New Roman" panose="02020603050405020304" pitchFamily="18" charset="0"/>
                        <a:cs typeface="Mangal"/>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ts val="1300"/>
                        </a:lnSpc>
                        <a:spcBef>
                          <a:spcPts val="100"/>
                        </a:spcBef>
                        <a:spcAft>
                          <a:spcPts val="100"/>
                        </a:spcAft>
                        <a:tabLst>
                          <a:tab pos="342900" algn="l"/>
                        </a:tabLst>
                      </a:pPr>
                      <a:r>
                        <a:rPr lang="en-IN" sz="2000" b="1" spc="20" dirty="0">
                          <a:effectLst/>
                        </a:rPr>
                        <a:t>Turnover</a:t>
                      </a:r>
                      <a:endParaRPr lang="en-US" sz="2000" b="1" dirty="0">
                        <a:effectLst/>
                        <a:latin typeface="Calibri" panose="020F0502020204030204" pitchFamily="34" charset="0"/>
                        <a:ea typeface="Times New Roman" panose="02020603050405020304" pitchFamily="18" charset="0"/>
                        <a:cs typeface="Mangal"/>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912574840"/>
                  </a:ext>
                </a:extLst>
              </a:tr>
              <a:tr h="371705">
                <a:tc>
                  <a:txBody>
                    <a:bodyPr/>
                    <a:lstStyle/>
                    <a:p>
                      <a:pPr marL="0" marR="0" algn="just">
                        <a:lnSpc>
                          <a:spcPts val="1300"/>
                        </a:lnSpc>
                        <a:spcBef>
                          <a:spcPts val="100"/>
                        </a:spcBef>
                        <a:spcAft>
                          <a:spcPts val="100"/>
                        </a:spcAft>
                        <a:tabLst>
                          <a:tab pos="342900" algn="l"/>
                        </a:tabLst>
                      </a:pPr>
                      <a:r>
                        <a:rPr lang="en-IN" sz="2000" spc="20" dirty="0">
                          <a:effectLst/>
                        </a:rPr>
                        <a:t>Delhi</a:t>
                      </a:r>
                      <a:endParaRPr lang="en-US" sz="2000" dirty="0">
                        <a:effectLst/>
                        <a:latin typeface="Calibri" panose="020F0502020204030204" pitchFamily="34" charset="0"/>
                        <a:ea typeface="Times New Roman" panose="02020603050405020304" pitchFamily="18" charset="0"/>
                        <a:cs typeface="Mangal"/>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ts val="1300"/>
                        </a:lnSpc>
                        <a:spcBef>
                          <a:spcPts val="100"/>
                        </a:spcBef>
                        <a:spcAft>
                          <a:spcPts val="100"/>
                        </a:spcAft>
                        <a:tabLst>
                          <a:tab pos="342900" algn="l"/>
                        </a:tabLst>
                      </a:pPr>
                      <a:r>
                        <a:rPr lang="en-IN" sz="2000" spc="20" dirty="0">
                          <a:effectLst/>
                        </a:rPr>
                        <a:t>5,00,00,000</a:t>
                      </a:r>
                      <a:endParaRPr lang="en-US" sz="2000" dirty="0">
                        <a:effectLst/>
                        <a:latin typeface="Calibri" panose="020F0502020204030204" pitchFamily="34" charset="0"/>
                        <a:ea typeface="Times New Roman" panose="02020603050405020304" pitchFamily="18" charset="0"/>
                        <a:cs typeface="Mangal"/>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064044493"/>
                  </a:ext>
                </a:extLst>
              </a:tr>
              <a:tr h="371705">
                <a:tc>
                  <a:txBody>
                    <a:bodyPr/>
                    <a:lstStyle/>
                    <a:p>
                      <a:pPr marL="0" marR="0" algn="just">
                        <a:lnSpc>
                          <a:spcPts val="1300"/>
                        </a:lnSpc>
                        <a:spcBef>
                          <a:spcPts val="100"/>
                        </a:spcBef>
                        <a:spcAft>
                          <a:spcPts val="100"/>
                        </a:spcAft>
                        <a:tabLst>
                          <a:tab pos="342900" algn="l"/>
                        </a:tabLst>
                      </a:pPr>
                      <a:r>
                        <a:rPr lang="en-IN" sz="2000" spc="20" dirty="0">
                          <a:effectLst/>
                        </a:rPr>
                        <a:t>Jaipur</a:t>
                      </a:r>
                      <a:endParaRPr lang="en-US" sz="2000" dirty="0">
                        <a:effectLst/>
                        <a:latin typeface="Calibri" panose="020F0502020204030204" pitchFamily="34" charset="0"/>
                        <a:ea typeface="Times New Roman" panose="02020603050405020304" pitchFamily="18" charset="0"/>
                        <a:cs typeface="Mangal"/>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ts val="1300"/>
                        </a:lnSpc>
                        <a:spcBef>
                          <a:spcPts val="100"/>
                        </a:spcBef>
                        <a:spcAft>
                          <a:spcPts val="100"/>
                        </a:spcAft>
                        <a:tabLst>
                          <a:tab pos="342900" algn="l"/>
                          <a:tab pos="2865755" algn="ctr"/>
                          <a:tab pos="5731510" algn="r"/>
                        </a:tabLst>
                      </a:pPr>
                      <a:r>
                        <a:rPr lang="en-IN" sz="2000" spc="20" dirty="0">
                          <a:effectLst/>
                        </a:rPr>
                        <a:t>3,00,00,000</a:t>
                      </a:r>
                      <a:endParaRPr lang="en-US" sz="2000" dirty="0">
                        <a:effectLst/>
                        <a:latin typeface="Calibri" panose="020F0502020204030204" pitchFamily="34" charset="0"/>
                        <a:ea typeface="Times New Roman" panose="02020603050405020304" pitchFamily="18" charset="0"/>
                        <a:cs typeface="Mangal"/>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577157351"/>
                  </a:ext>
                </a:extLst>
              </a:tr>
              <a:tr h="371705">
                <a:tc>
                  <a:txBody>
                    <a:bodyPr/>
                    <a:lstStyle/>
                    <a:p>
                      <a:pPr marL="0" marR="0" algn="just">
                        <a:lnSpc>
                          <a:spcPts val="1300"/>
                        </a:lnSpc>
                        <a:spcBef>
                          <a:spcPts val="100"/>
                        </a:spcBef>
                        <a:spcAft>
                          <a:spcPts val="100"/>
                        </a:spcAft>
                        <a:tabLst>
                          <a:tab pos="342900" algn="l"/>
                          <a:tab pos="2865755" algn="ctr"/>
                          <a:tab pos="5731510" algn="r"/>
                        </a:tabLst>
                      </a:pPr>
                      <a:r>
                        <a:rPr lang="en-IN" sz="2000" spc="20">
                          <a:effectLst/>
                        </a:rPr>
                        <a:t>Gujarat</a:t>
                      </a:r>
                      <a:endParaRPr lang="en-US" sz="2000">
                        <a:effectLst/>
                        <a:latin typeface="Calibri" panose="020F0502020204030204" pitchFamily="34" charset="0"/>
                        <a:ea typeface="Times New Roman" panose="02020603050405020304" pitchFamily="18" charset="0"/>
                        <a:cs typeface="Mangal"/>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ts val="1300"/>
                        </a:lnSpc>
                        <a:spcBef>
                          <a:spcPts val="100"/>
                        </a:spcBef>
                        <a:spcAft>
                          <a:spcPts val="100"/>
                        </a:spcAft>
                        <a:tabLst>
                          <a:tab pos="342900" algn="l"/>
                          <a:tab pos="2865755" algn="ctr"/>
                          <a:tab pos="5731510" algn="r"/>
                        </a:tabLst>
                      </a:pPr>
                      <a:r>
                        <a:rPr lang="en-IN" sz="2000" spc="20" dirty="0">
                          <a:effectLst/>
                        </a:rPr>
                        <a:t>2,00,00,000</a:t>
                      </a:r>
                      <a:endParaRPr lang="en-US" sz="2000" dirty="0">
                        <a:effectLst/>
                        <a:latin typeface="Calibri" panose="020F0502020204030204" pitchFamily="34" charset="0"/>
                        <a:ea typeface="Times New Roman" panose="02020603050405020304" pitchFamily="18" charset="0"/>
                        <a:cs typeface="Mangal"/>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800030153"/>
                  </a:ext>
                </a:extLst>
              </a:tr>
              <a:tr h="371705">
                <a:tc>
                  <a:txBody>
                    <a:bodyPr/>
                    <a:lstStyle/>
                    <a:p>
                      <a:pPr marL="0" marR="0" algn="just">
                        <a:lnSpc>
                          <a:spcPts val="1300"/>
                        </a:lnSpc>
                        <a:spcBef>
                          <a:spcPts val="100"/>
                        </a:spcBef>
                        <a:spcAft>
                          <a:spcPts val="100"/>
                        </a:spcAft>
                        <a:tabLst>
                          <a:tab pos="342900" algn="l"/>
                          <a:tab pos="2865755" algn="ctr"/>
                          <a:tab pos="5731510" algn="r"/>
                        </a:tabLst>
                      </a:pPr>
                      <a:r>
                        <a:rPr lang="en-IN" sz="2000" spc="20">
                          <a:effectLst/>
                        </a:rPr>
                        <a:t>Total</a:t>
                      </a:r>
                      <a:endParaRPr lang="en-US" sz="2000">
                        <a:effectLst/>
                        <a:latin typeface="Calibri" panose="020F0502020204030204" pitchFamily="34" charset="0"/>
                        <a:ea typeface="Times New Roman" panose="02020603050405020304" pitchFamily="18" charset="0"/>
                        <a:cs typeface="Mangal"/>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ts val="1300"/>
                        </a:lnSpc>
                        <a:spcBef>
                          <a:spcPts val="100"/>
                        </a:spcBef>
                        <a:spcAft>
                          <a:spcPts val="100"/>
                        </a:spcAft>
                        <a:tabLst>
                          <a:tab pos="342900" algn="l"/>
                          <a:tab pos="2865755" algn="ctr"/>
                          <a:tab pos="5731510" algn="r"/>
                        </a:tabLst>
                      </a:pPr>
                      <a:r>
                        <a:rPr lang="en-IN" sz="2000" spc="20" dirty="0">
                          <a:effectLst/>
                        </a:rPr>
                        <a:t>10,00,00,000</a:t>
                      </a:r>
                      <a:endParaRPr lang="en-US" sz="2000" dirty="0">
                        <a:effectLst/>
                        <a:latin typeface="Calibri" panose="020F0502020204030204" pitchFamily="34" charset="0"/>
                        <a:ea typeface="Times New Roman" panose="02020603050405020304" pitchFamily="18" charset="0"/>
                        <a:cs typeface="Mangal"/>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283482087"/>
                  </a:ext>
                </a:extLst>
              </a:tr>
            </a:tbl>
          </a:graphicData>
        </a:graphic>
      </p:graphicFrame>
    </p:spTree>
    <p:extLst>
      <p:ext uri="{BB962C8B-B14F-4D97-AF65-F5344CB8AC3E}">
        <p14:creationId xmlns:p14="http://schemas.microsoft.com/office/powerpoint/2010/main" val="13198263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20511"/>
            <a:ext cx="10515600" cy="5856452"/>
          </a:xfrm>
        </p:spPr>
        <p:txBody>
          <a:bodyPr>
            <a:normAutofit/>
          </a:bodyPr>
          <a:lstStyle/>
          <a:p>
            <a:pPr marL="285750" indent="-285750" algn="just">
              <a:buFont typeface="+mj-lt"/>
              <a:buAutoNum type="romanLcPeriod"/>
            </a:pPr>
            <a:r>
              <a:rPr lang="en-IN" sz="2400" dirty="0"/>
              <a:t>A person becomes liable to pay tax on 1</a:t>
            </a:r>
            <a:r>
              <a:rPr lang="en-IN" sz="2400" baseline="30000" dirty="0"/>
              <a:t>st</a:t>
            </a:r>
            <a:r>
              <a:rPr lang="en-IN" sz="2400" dirty="0"/>
              <a:t> August, 2017 and has obtained registration on 15</a:t>
            </a:r>
            <a:r>
              <a:rPr lang="en-IN" sz="2400" baseline="30000" dirty="0"/>
              <a:t>th</a:t>
            </a:r>
            <a:r>
              <a:rPr lang="en-IN" sz="2400" dirty="0"/>
              <a:t> August, 2017. Such person is eligible for input tax credit on inputs held in stock as on 31</a:t>
            </a:r>
            <a:r>
              <a:rPr lang="en-IN" sz="2400" baseline="30000" dirty="0"/>
              <a:t>st</a:t>
            </a:r>
            <a:r>
              <a:rPr lang="en-IN" sz="2400" dirty="0"/>
              <a:t> July, 2017.</a:t>
            </a:r>
          </a:p>
          <a:p>
            <a:pPr marL="0" indent="0" algn="just">
              <a:buNone/>
            </a:pPr>
            <a:endParaRPr lang="en-US" sz="2400" dirty="0"/>
          </a:p>
          <a:p>
            <a:pPr marL="344488" indent="-344488" algn="just">
              <a:buNone/>
            </a:pPr>
            <a:r>
              <a:rPr lang="en-IN" sz="2400" dirty="0"/>
              <a:t>ii. Mr. A applies for voluntary registration on 5</a:t>
            </a:r>
            <a:r>
              <a:rPr lang="en-IN" sz="2400" baseline="30000" dirty="0"/>
              <a:t>th</a:t>
            </a:r>
            <a:r>
              <a:rPr lang="en-IN" sz="2400" dirty="0"/>
              <a:t> June, 2017 and obtained registration on 22</a:t>
            </a:r>
            <a:r>
              <a:rPr lang="en-IN" sz="2400" baseline="30000" dirty="0"/>
              <a:t>th</a:t>
            </a:r>
            <a:r>
              <a:rPr lang="en-IN" sz="2400" dirty="0"/>
              <a:t> June, 2017. Mr. A is eligible for input tax credit on inputs in stock as on 21</a:t>
            </a:r>
            <a:r>
              <a:rPr lang="en-IN" sz="2400" baseline="30000" dirty="0"/>
              <a:t>st</a:t>
            </a:r>
            <a:r>
              <a:rPr lang="en-IN" sz="2400" dirty="0"/>
              <a:t> June, 2017.</a:t>
            </a:r>
          </a:p>
          <a:p>
            <a:pPr marL="403225" indent="-403225" algn="just">
              <a:buNone/>
            </a:pPr>
            <a:r>
              <a:rPr lang="en-IN" sz="2400" dirty="0"/>
              <a:t>iii. Mr. B, registered person was paying tax under composition rate </a:t>
            </a:r>
            <a:r>
              <a:rPr lang="en-IN" sz="2400" dirty="0" err="1"/>
              <a:t>upto</a:t>
            </a:r>
            <a:r>
              <a:rPr lang="en-IN" sz="2400" dirty="0"/>
              <a:t> 30</a:t>
            </a:r>
            <a:r>
              <a:rPr lang="en-IN" sz="2400" baseline="30000" dirty="0"/>
              <a:t>th</a:t>
            </a:r>
            <a:r>
              <a:rPr lang="en-IN" sz="2400" dirty="0"/>
              <a:t> July, 2017. However, </a:t>
            </a:r>
            <a:r>
              <a:rPr lang="en-IN" sz="2400" dirty="0" err="1"/>
              <a:t>w.e.f</a:t>
            </a:r>
            <a:r>
              <a:rPr lang="en-IN" sz="2400" dirty="0"/>
              <a:t> 31</a:t>
            </a:r>
            <a:r>
              <a:rPr lang="en-IN" sz="2400" baseline="30000" dirty="0"/>
              <a:t>st</a:t>
            </a:r>
            <a:r>
              <a:rPr lang="en-IN" sz="2400" dirty="0"/>
              <a:t> July, 2017. Mr. B becomes liable to pay tax under regular scheme. Mr. B is eligible for input tax credit on inputs held in stock as on</a:t>
            </a:r>
            <a:r>
              <a:rPr lang="en-US" sz="2400" dirty="0"/>
              <a:t> closure of business hours as on 30</a:t>
            </a:r>
            <a:r>
              <a:rPr lang="en-US" sz="2400" baseline="30000" dirty="0"/>
              <a:t>th</a:t>
            </a:r>
            <a:r>
              <a:rPr lang="en-US" sz="2400" dirty="0"/>
              <a:t> July, 2017</a:t>
            </a:r>
            <a:r>
              <a:rPr lang="en-IN" sz="2400" dirty="0"/>
              <a:t>.</a:t>
            </a:r>
            <a:endParaRPr lang="en-US" sz="2400" dirty="0"/>
          </a:p>
        </p:txBody>
      </p:sp>
    </p:spTree>
    <p:extLst>
      <p:ext uri="{BB962C8B-B14F-4D97-AF65-F5344CB8AC3E}">
        <p14:creationId xmlns:p14="http://schemas.microsoft.com/office/powerpoint/2010/main" val="25779983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0774" y="462116"/>
            <a:ext cx="11206317" cy="5803337"/>
          </a:xfrm>
        </p:spPr>
        <p:txBody>
          <a:bodyPr>
            <a:normAutofit/>
          </a:bodyPr>
          <a:lstStyle/>
          <a:p>
            <a:r>
              <a:rPr lang="en-IN" sz="2000" b="1" dirty="0"/>
              <a:t>Solution</a:t>
            </a:r>
            <a:r>
              <a:rPr lang="en-IN" sz="2000" dirty="0"/>
              <a:t>: Computation of Input Tax Credit Distributed to various units</a:t>
            </a:r>
            <a:r>
              <a:rPr lang="en-IN" sz="2000" b="1" dirty="0"/>
              <a:t>: -</a:t>
            </a:r>
          </a:p>
          <a:p>
            <a:pPr marL="0" indent="0">
              <a:buNone/>
            </a:pPr>
            <a:endParaRPr lang="en-US" sz="2000" dirty="0"/>
          </a:p>
        </p:txBody>
      </p:sp>
      <p:graphicFrame>
        <p:nvGraphicFramePr>
          <p:cNvPr id="4" name="Table 3"/>
          <p:cNvGraphicFramePr>
            <a:graphicFrameLocks noGrp="1"/>
          </p:cNvGraphicFramePr>
          <p:nvPr>
            <p:extLst>
              <p:ext uri="{D42A27DB-BD31-4B8C-83A1-F6EECF244321}">
                <p14:modId xmlns:p14="http://schemas.microsoft.com/office/powerpoint/2010/main" val="5979710"/>
              </p:ext>
            </p:extLst>
          </p:nvPr>
        </p:nvGraphicFramePr>
        <p:xfrm>
          <a:off x="676511" y="1008881"/>
          <a:ext cx="11070579" cy="4885130"/>
        </p:xfrm>
        <a:graphic>
          <a:graphicData uri="http://schemas.openxmlformats.org/drawingml/2006/table">
            <a:tbl>
              <a:tblPr firstRow="1" firstCol="1" bandRow="1">
                <a:tableStyleId>{2D5ABB26-0587-4C30-8999-92F81FD0307C}</a:tableStyleId>
              </a:tblPr>
              <a:tblGrid>
                <a:gridCol w="3033339">
                  <a:extLst>
                    <a:ext uri="{9D8B030D-6E8A-4147-A177-3AD203B41FA5}">
                      <a16:colId xmlns:a16="http://schemas.microsoft.com/office/drawing/2014/main" xmlns="" val="193647026"/>
                    </a:ext>
                  </a:extLst>
                </a:gridCol>
                <a:gridCol w="2010417">
                  <a:extLst>
                    <a:ext uri="{9D8B030D-6E8A-4147-A177-3AD203B41FA5}">
                      <a16:colId xmlns:a16="http://schemas.microsoft.com/office/drawing/2014/main" xmlns="" val="519032559"/>
                    </a:ext>
                  </a:extLst>
                </a:gridCol>
                <a:gridCol w="2008203">
                  <a:extLst>
                    <a:ext uri="{9D8B030D-6E8A-4147-A177-3AD203B41FA5}">
                      <a16:colId xmlns:a16="http://schemas.microsoft.com/office/drawing/2014/main" xmlns="" val="3742408568"/>
                    </a:ext>
                  </a:extLst>
                </a:gridCol>
                <a:gridCol w="2008203">
                  <a:extLst>
                    <a:ext uri="{9D8B030D-6E8A-4147-A177-3AD203B41FA5}">
                      <a16:colId xmlns:a16="http://schemas.microsoft.com/office/drawing/2014/main" xmlns="" val="2653489343"/>
                    </a:ext>
                  </a:extLst>
                </a:gridCol>
                <a:gridCol w="2010417">
                  <a:extLst>
                    <a:ext uri="{9D8B030D-6E8A-4147-A177-3AD203B41FA5}">
                      <a16:colId xmlns:a16="http://schemas.microsoft.com/office/drawing/2014/main" xmlns="" val="1616092156"/>
                    </a:ext>
                  </a:extLst>
                </a:gridCol>
              </a:tblGrid>
              <a:tr h="1224355">
                <a:tc>
                  <a:txBody>
                    <a:bodyPr/>
                    <a:lstStyle/>
                    <a:p>
                      <a:pPr marL="0" marR="0" algn="ctr">
                        <a:lnSpc>
                          <a:spcPct val="150000"/>
                        </a:lnSpc>
                        <a:spcBef>
                          <a:spcPts val="100"/>
                        </a:spcBef>
                        <a:spcAft>
                          <a:spcPts val="100"/>
                        </a:spcAft>
                        <a:tabLst>
                          <a:tab pos="342900" algn="l"/>
                        </a:tabLst>
                      </a:pPr>
                      <a:r>
                        <a:rPr lang="en-GB" sz="1800" b="1" spc="20" dirty="0">
                          <a:effectLst/>
                        </a:rPr>
                        <a:t>Particulars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100"/>
                        </a:spcBef>
                        <a:spcAft>
                          <a:spcPts val="100"/>
                        </a:spcAft>
                        <a:tabLst>
                          <a:tab pos="342900" algn="l"/>
                        </a:tabLst>
                      </a:pPr>
                      <a:r>
                        <a:rPr lang="en-US" sz="1800" b="1" dirty="0">
                          <a:effectLst/>
                          <a:latin typeface="Calibri" panose="020F0502020204030204" pitchFamily="34" charset="0"/>
                          <a:cs typeface="Times New Roman" panose="02020603050405020304" pitchFamily="18" charset="0"/>
                        </a:rPr>
                        <a:t>Total Credit Available</a:t>
                      </a: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100"/>
                        </a:spcBef>
                        <a:spcAft>
                          <a:spcPts val="100"/>
                        </a:spcAft>
                        <a:tabLst>
                          <a:tab pos="342900" algn="l"/>
                        </a:tabLst>
                      </a:pPr>
                      <a:r>
                        <a:rPr lang="en-IN" sz="1800" b="1" spc="20" dirty="0">
                          <a:effectLst/>
                        </a:rPr>
                        <a:t>Delhi</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100"/>
                        </a:spcBef>
                        <a:spcAft>
                          <a:spcPts val="100"/>
                        </a:spcAft>
                        <a:tabLst>
                          <a:tab pos="342900" algn="l"/>
                        </a:tabLst>
                      </a:pPr>
                      <a:r>
                        <a:rPr lang="en-IN" sz="1800" b="1" spc="20" dirty="0">
                          <a:effectLst/>
                        </a:rPr>
                        <a:t>Jaipur</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ctr">
                        <a:lnSpc>
                          <a:spcPct val="150000"/>
                        </a:lnSpc>
                        <a:spcBef>
                          <a:spcPts val="100"/>
                        </a:spcBef>
                        <a:spcAft>
                          <a:spcPts val="100"/>
                        </a:spcAft>
                        <a:tabLst>
                          <a:tab pos="342900" algn="l"/>
                        </a:tabLst>
                      </a:pPr>
                      <a:r>
                        <a:rPr lang="en-IN" sz="1800" b="1" spc="20" dirty="0">
                          <a:effectLst/>
                        </a:rPr>
                        <a:t>Gujarat</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174430928"/>
                  </a:ext>
                </a:extLst>
              </a:tr>
              <a:tr h="499345">
                <a:tc>
                  <a:txBody>
                    <a:bodyPr/>
                    <a:lstStyle/>
                    <a:p>
                      <a:pPr marL="0" marR="0" algn="just">
                        <a:lnSpc>
                          <a:spcPct val="150000"/>
                        </a:lnSpc>
                        <a:spcBef>
                          <a:spcPts val="100"/>
                        </a:spcBef>
                        <a:spcAft>
                          <a:spcPts val="100"/>
                        </a:spcAft>
                        <a:tabLst>
                          <a:tab pos="342900" algn="l"/>
                        </a:tabLst>
                      </a:pPr>
                      <a:r>
                        <a:rPr lang="en-IN" sz="1800" spc="20">
                          <a:effectLst/>
                        </a:rPr>
                        <a:t>CGST paid on services used only for Delhi Unit.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50000"/>
                        </a:lnSpc>
                        <a:spcBef>
                          <a:spcPts val="100"/>
                        </a:spcBef>
                        <a:spcAft>
                          <a:spcPts val="100"/>
                        </a:spcAft>
                        <a:tabLst>
                          <a:tab pos="342900" algn="l"/>
                        </a:tabLst>
                      </a:pPr>
                      <a:r>
                        <a:rPr lang="en-IN" sz="1800" spc="20" dirty="0">
                          <a:effectLst/>
                        </a:rPr>
                        <a:t>300000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50000"/>
                        </a:lnSpc>
                        <a:spcBef>
                          <a:spcPts val="100"/>
                        </a:spcBef>
                        <a:spcAft>
                          <a:spcPts val="100"/>
                        </a:spcAft>
                        <a:tabLst>
                          <a:tab pos="342900" algn="l"/>
                        </a:tabLst>
                      </a:pPr>
                      <a:r>
                        <a:rPr lang="en-IN" sz="1800" spc="20" dirty="0">
                          <a:effectLst/>
                        </a:rPr>
                        <a:t>300000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50000"/>
                        </a:lnSpc>
                        <a:spcBef>
                          <a:spcPts val="100"/>
                        </a:spcBef>
                        <a:spcAft>
                          <a:spcPts val="100"/>
                        </a:spcAft>
                        <a:tabLst>
                          <a:tab pos="342900" algn="l"/>
                        </a:tabLst>
                      </a:pPr>
                      <a:r>
                        <a:rPr lang="en-IN" sz="1800" spc="20" dirty="0">
                          <a:effectLst/>
                        </a:rPr>
                        <a:t>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50000"/>
                        </a:lnSpc>
                        <a:spcBef>
                          <a:spcPts val="100"/>
                        </a:spcBef>
                        <a:spcAft>
                          <a:spcPts val="100"/>
                        </a:spcAft>
                        <a:tabLst>
                          <a:tab pos="342900" algn="l"/>
                        </a:tabLst>
                      </a:pPr>
                      <a:r>
                        <a:rPr lang="en-IN" sz="1800" spc="20">
                          <a:effectLst/>
                        </a:rPr>
                        <a:t>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62077348"/>
                  </a:ext>
                </a:extLst>
              </a:tr>
              <a:tr h="1245618">
                <a:tc>
                  <a:txBody>
                    <a:bodyPr/>
                    <a:lstStyle/>
                    <a:p>
                      <a:pPr marL="0" marR="0" algn="just">
                        <a:lnSpc>
                          <a:spcPct val="150000"/>
                        </a:lnSpc>
                        <a:spcBef>
                          <a:spcPts val="100"/>
                        </a:spcBef>
                        <a:spcAft>
                          <a:spcPts val="100"/>
                        </a:spcAft>
                        <a:tabLst>
                          <a:tab pos="342900" algn="l"/>
                        </a:tabLst>
                      </a:pPr>
                      <a:r>
                        <a:rPr lang="en-IN" sz="1800" spc="20">
                          <a:effectLst/>
                        </a:rPr>
                        <a:t>IGST, CGST &amp; SGST paid on services used in all units- Distribution on pro rata basis to all the units which are operational in the current year (Refer Note1)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50000"/>
                        </a:lnSpc>
                        <a:spcBef>
                          <a:spcPts val="100"/>
                        </a:spcBef>
                        <a:spcAft>
                          <a:spcPts val="100"/>
                        </a:spcAft>
                        <a:tabLst>
                          <a:tab pos="342900" algn="l"/>
                        </a:tabLst>
                      </a:pPr>
                      <a:r>
                        <a:rPr lang="en-IN" sz="1800" spc="20" dirty="0">
                          <a:effectLst/>
                        </a:rPr>
                        <a:t> </a:t>
                      </a:r>
                      <a:endParaRPr lang="en-US" sz="1800" dirty="0">
                        <a:effectLst/>
                      </a:endParaRPr>
                    </a:p>
                    <a:p>
                      <a:pPr marL="0" marR="0" algn="r">
                        <a:lnSpc>
                          <a:spcPct val="150000"/>
                        </a:lnSpc>
                        <a:spcBef>
                          <a:spcPts val="100"/>
                        </a:spcBef>
                        <a:spcAft>
                          <a:spcPts val="100"/>
                        </a:spcAft>
                        <a:tabLst>
                          <a:tab pos="342900" algn="l"/>
                        </a:tabLst>
                      </a:pPr>
                      <a:r>
                        <a:rPr lang="en-IN" sz="1800" spc="20" dirty="0">
                          <a:effectLst/>
                        </a:rPr>
                        <a:t>1200000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50000"/>
                        </a:lnSpc>
                        <a:spcBef>
                          <a:spcPts val="100"/>
                        </a:spcBef>
                        <a:spcAft>
                          <a:spcPts val="100"/>
                        </a:spcAft>
                        <a:tabLst>
                          <a:tab pos="342900" algn="l"/>
                        </a:tabLst>
                      </a:pPr>
                      <a:r>
                        <a:rPr lang="en-IN" sz="1800" spc="20" dirty="0">
                          <a:effectLst/>
                        </a:rPr>
                        <a:t> </a:t>
                      </a:r>
                      <a:endParaRPr lang="en-US" sz="1800" dirty="0">
                        <a:effectLst/>
                      </a:endParaRPr>
                    </a:p>
                    <a:p>
                      <a:pPr marL="0" marR="0" algn="r">
                        <a:lnSpc>
                          <a:spcPct val="150000"/>
                        </a:lnSpc>
                        <a:spcBef>
                          <a:spcPts val="100"/>
                        </a:spcBef>
                        <a:spcAft>
                          <a:spcPts val="100"/>
                        </a:spcAft>
                        <a:tabLst>
                          <a:tab pos="342900" algn="l"/>
                        </a:tabLst>
                      </a:pPr>
                      <a:r>
                        <a:rPr lang="en-IN" sz="1800" spc="20" dirty="0">
                          <a:effectLst/>
                        </a:rPr>
                        <a:t>600000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50000"/>
                        </a:lnSpc>
                        <a:spcBef>
                          <a:spcPts val="100"/>
                        </a:spcBef>
                        <a:spcAft>
                          <a:spcPts val="100"/>
                        </a:spcAft>
                        <a:tabLst>
                          <a:tab pos="342900" algn="l"/>
                        </a:tabLst>
                      </a:pPr>
                      <a:r>
                        <a:rPr lang="en-IN" sz="1800" spc="20" dirty="0">
                          <a:effectLst/>
                        </a:rPr>
                        <a:t> </a:t>
                      </a:r>
                      <a:endParaRPr lang="en-US" sz="1800" dirty="0">
                        <a:effectLst/>
                      </a:endParaRPr>
                    </a:p>
                    <a:p>
                      <a:pPr marL="0" marR="0" algn="r">
                        <a:lnSpc>
                          <a:spcPct val="150000"/>
                        </a:lnSpc>
                        <a:spcBef>
                          <a:spcPts val="100"/>
                        </a:spcBef>
                        <a:spcAft>
                          <a:spcPts val="100"/>
                        </a:spcAft>
                        <a:tabLst>
                          <a:tab pos="342900" algn="l"/>
                        </a:tabLst>
                      </a:pPr>
                      <a:r>
                        <a:rPr lang="en-IN" sz="1800" spc="20" dirty="0">
                          <a:effectLst/>
                        </a:rPr>
                        <a:t>360000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50000"/>
                        </a:lnSpc>
                        <a:spcBef>
                          <a:spcPts val="100"/>
                        </a:spcBef>
                        <a:spcAft>
                          <a:spcPts val="100"/>
                        </a:spcAft>
                        <a:tabLst>
                          <a:tab pos="342900" algn="l"/>
                        </a:tabLst>
                      </a:pPr>
                      <a:r>
                        <a:rPr lang="en-IN" sz="1800" spc="20" dirty="0">
                          <a:effectLst/>
                        </a:rPr>
                        <a:t> </a:t>
                      </a:r>
                      <a:endParaRPr lang="en-US" sz="1800" dirty="0">
                        <a:effectLst/>
                      </a:endParaRPr>
                    </a:p>
                    <a:p>
                      <a:pPr marL="0" marR="0" algn="r">
                        <a:lnSpc>
                          <a:spcPct val="150000"/>
                        </a:lnSpc>
                        <a:spcBef>
                          <a:spcPts val="100"/>
                        </a:spcBef>
                        <a:spcAft>
                          <a:spcPts val="100"/>
                        </a:spcAft>
                        <a:tabLst>
                          <a:tab pos="342900" algn="l"/>
                        </a:tabLst>
                      </a:pPr>
                      <a:r>
                        <a:rPr lang="en-IN" sz="1800" spc="20" dirty="0">
                          <a:effectLst/>
                        </a:rPr>
                        <a:t>240000</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10235337"/>
                  </a:ext>
                </a:extLst>
              </a:tr>
              <a:tr h="249671">
                <a:tc>
                  <a:txBody>
                    <a:bodyPr/>
                    <a:lstStyle/>
                    <a:p>
                      <a:pPr marL="0" marR="0" algn="just">
                        <a:lnSpc>
                          <a:spcPct val="150000"/>
                        </a:lnSpc>
                        <a:spcBef>
                          <a:spcPts val="100"/>
                        </a:spcBef>
                        <a:spcAft>
                          <a:spcPts val="100"/>
                        </a:spcAft>
                        <a:tabLst>
                          <a:tab pos="342900" algn="l"/>
                        </a:tabLst>
                      </a:pPr>
                      <a:r>
                        <a:rPr lang="en-IN" sz="1800" b="1" spc="20" dirty="0">
                          <a:effectLst/>
                        </a:rPr>
                        <a:t>Total</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50000"/>
                        </a:lnSpc>
                        <a:spcBef>
                          <a:spcPts val="100"/>
                        </a:spcBef>
                        <a:spcAft>
                          <a:spcPts val="100"/>
                        </a:spcAft>
                        <a:tabLst>
                          <a:tab pos="342900" algn="l"/>
                        </a:tabLst>
                      </a:pPr>
                      <a:r>
                        <a:rPr lang="en-IN" sz="1800" b="1" spc="20" dirty="0">
                          <a:effectLst/>
                        </a:rPr>
                        <a:t>1500000</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50000"/>
                        </a:lnSpc>
                        <a:spcBef>
                          <a:spcPts val="100"/>
                        </a:spcBef>
                        <a:spcAft>
                          <a:spcPts val="100"/>
                        </a:spcAft>
                        <a:tabLst>
                          <a:tab pos="342900" algn="l"/>
                        </a:tabLst>
                      </a:pPr>
                      <a:r>
                        <a:rPr lang="en-IN" sz="1800" b="1" spc="20" dirty="0">
                          <a:effectLst/>
                        </a:rPr>
                        <a:t>900000</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50000"/>
                        </a:lnSpc>
                        <a:spcBef>
                          <a:spcPts val="100"/>
                        </a:spcBef>
                        <a:spcAft>
                          <a:spcPts val="100"/>
                        </a:spcAft>
                        <a:tabLst>
                          <a:tab pos="342900" algn="l"/>
                        </a:tabLst>
                      </a:pPr>
                      <a:r>
                        <a:rPr lang="en-IN" sz="1800" b="1" spc="20" dirty="0">
                          <a:effectLst/>
                        </a:rPr>
                        <a:t>360000</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algn="r">
                        <a:lnSpc>
                          <a:spcPct val="150000"/>
                        </a:lnSpc>
                        <a:spcBef>
                          <a:spcPts val="100"/>
                        </a:spcBef>
                        <a:spcAft>
                          <a:spcPts val="100"/>
                        </a:spcAft>
                        <a:tabLst>
                          <a:tab pos="342900" algn="l"/>
                        </a:tabLst>
                      </a:pPr>
                      <a:r>
                        <a:rPr lang="en-IN" sz="1800" b="1" spc="20" dirty="0">
                          <a:effectLst/>
                        </a:rPr>
                        <a:t>240000</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94279735"/>
                  </a:ext>
                </a:extLst>
              </a:tr>
            </a:tbl>
          </a:graphicData>
        </a:graphic>
      </p:graphicFrame>
      <p:sp>
        <p:nvSpPr>
          <p:cNvPr id="5" name="Rectangle 4"/>
          <p:cNvSpPr>
            <a:spLocks noChangeArrowheads="1"/>
          </p:cNvSpPr>
          <p:nvPr/>
        </p:nvSpPr>
        <p:spPr bwMode="auto">
          <a:xfrm>
            <a:off x="6437211" y="1795770"/>
            <a:ext cx="4034143" cy="34766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indent="457200">
              <a:lnSpc>
                <a:spcPct val="107000"/>
              </a:lnSpc>
              <a:spcBef>
                <a:spcPts val="0"/>
              </a:spcBef>
              <a:spcAft>
                <a:spcPts val="800"/>
              </a:spcAft>
            </a:pPr>
            <a:r>
              <a:rPr lang="en-IN" b="1" dirty="0">
                <a:effectLst/>
                <a:latin typeface="Calibri" panose="020F0502020204030204" pitchFamily="34" charset="0"/>
                <a:ea typeface="Calibri" panose="020F0502020204030204" pitchFamily="34" charset="0"/>
                <a:cs typeface="Times New Roman" panose="02020603050405020304" pitchFamily="18" charset="0"/>
              </a:rPr>
              <a:t>Credit distributed to all Units</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789609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2787" y="432619"/>
            <a:ext cx="11513573" cy="6164826"/>
          </a:xfrm>
        </p:spPr>
        <p:txBody>
          <a:bodyPr>
            <a:normAutofit/>
          </a:bodyPr>
          <a:lstStyle/>
          <a:p>
            <a:pPr marL="0" indent="0" algn="just">
              <a:buNone/>
            </a:pPr>
            <a:r>
              <a:rPr lang="en-IN" sz="2400" b="1" dirty="0"/>
              <a:t>Note 1</a:t>
            </a:r>
            <a:r>
              <a:rPr lang="en-IN" sz="2400" dirty="0"/>
              <a:t>: Credit distributed pro rata basis on the basis of the turnover of all the units are as under:-</a:t>
            </a:r>
            <a:endParaRPr lang="en-US" sz="2400" dirty="0"/>
          </a:p>
          <a:p>
            <a:pPr marL="855663" lvl="0" indent="-514350" algn="just">
              <a:buFont typeface="+mj-lt"/>
              <a:buAutoNum type="alphaLcPeriod"/>
            </a:pPr>
            <a:r>
              <a:rPr lang="en-IN" sz="2400" dirty="0"/>
              <a:t>Unit Delhi: (50000000/100000000)*1200000 = ` 600000</a:t>
            </a:r>
            <a:endParaRPr lang="en-US" sz="2400" dirty="0"/>
          </a:p>
          <a:p>
            <a:pPr marL="855663" lvl="0" indent="-514350" algn="just">
              <a:buFont typeface="+mj-lt"/>
              <a:buAutoNum type="alphaLcPeriod"/>
            </a:pPr>
            <a:r>
              <a:rPr lang="en-IN" sz="2400" dirty="0"/>
              <a:t>Unit Jaipur: (30000000/100000000)*1200000 = ` 360000</a:t>
            </a:r>
            <a:endParaRPr lang="en-US" sz="2400" dirty="0"/>
          </a:p>
          <a:p>
            <a:pPr marL="855663" lvl="0" indent="-514350" algn="just">
              <a:buFont typeface="+mj-lt"/>
              <a:buAutoNum type="alphaLcPeriod"/>
            </a:pPr>
            <a:r>
              <a:rPr lang="en-IN" sz="2400" dirty="0"/>
              <a:t>Unit Gujarat: (20000000/100000000)*1200000 = ` 240000</a:t>
            </a:r>
            <a:endParaRPr lang="en-US" sz="2400" dirty="0"/>
          </a:p>
          <a:p>
            <a:pPr marL="0" indent="0" algn="just">
              <a:buNone/>
            </a:pPr>
            <a:endParaRPr lang="en-IN" sz="2400" b="1" dirty="0"/>
          </a:p>
          <a:p>
            <a:pPr marL="0" indent="0" algn="just">
              <a:buNone/>
            </a:pPr>
            <a:r>
              <a:rPr lang="en-IN" sz="2400" b="1" dirty="0"/>
              <a:t>Relevant period for distribution of credit:</a:t>
            </a:r>
            <a:endParaRPr lang="en-US" sz="2400" dirty="0"/>
          </a:p>
          <a:p>
            <a:pPr marL="514350" lvl="0" indent="-514350" algn="just">
              <a:buFont typeface="+mj-lt"/>
              <a:buAutoNum type="alphaLcPeriod"/>
            </a:pPr>
            <a:r>
              <a:rPr lang="en-IN" sz="2400" dirty="0"/>
              <a:t>If the recipient of credit has turnover in their State in preceding financial year of the year in which credit is distributed – Such financial year.</a:t>
            </a:r>
            <a:endParaRPr lang="en-US" sz="2400" dirty="0"/>
          </a:p>
          <a:p>
            <a:pPr marL="514350" indent="-514350" algn="just">
              <a:buFont typeface="+mj-lt"/>
              <a:buAutoNum type="alphaLcPeriod"/>
            </a:pPr>
            <a:r>
              <a:rPr lang="en-IN" sz="2400" dirty="0"/>
              <a:t>If some or all recipients do not have any turnover in their State in preceding financial year of the year in which credit is distributed – Last quarter for which details of such turnover of all the recipients are available, previous to the month during which credit is to be distributed.</a:t>
            </a:r>
            <a:endParaRPr lang="en-US" sz="2400" dirty="0"/>
          </a:p>
          <a:p>
            <a:endParaRPr lang="en-US" sz="2400" dirty="0"/>
          </a:p>
        </p:txBody>
      </p:sp>
    </p:spTree>
    <p:extLst>
      <p:ext uri="{BB962C8B-B14F-4D97-AF65-F5344CB8AC3E}">
        <p14:creationId xmlns:p14="http://schemas.microsoft.com/office/powerpoint/2010/main" val="38208979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1445" y="373626"/>
            <a:ext cx="11218607" cy="6263148"/>
          </a:xfrm>
        </p:spPr>
        <p:txBody>
          <a:bodyPr/>
          <a:lstStyle/>
          <a:p>
            <a:pPr algn="just"/>
            <a:r>
              <a:rPr lang="en-US" sz="2400" b="1" dirty="0" err="1"/>
              <a:t>Illsutration</a:t>
            </a:r>
            <a:r>
              <a:rPr lang="en-US" sz="2400" b="1" dirty="0"/>
              <a:t> 3:</a:t>
            </a:r>
            <a:r>
              <a:rPr lang="en-US" sz="2400" dirty="0"/>
              <a:t> Consider an example where a Company has a Branch-M in Mumbai and a Branch-D in Delhi. This Company is also incorporated in Delhi. Branch-M incurs various expenses that are supply of services in Delhi where CGST-SGST is liable to be charged in Delhi by that supplier. Obviously, credit of this tax cannot be availed by Branch-D because the underlying expense is not ‘in relation to business’ of Branch-D because it is exclusively in relation to business of Branch-M. When credit cannot be claimed by Branch-D and Branch-M does not want to forego this credit, the option available is for Branch-M to obtain ISD registration in Delhi. Now, in exactly, the same manner, if Branch-M incurs expenses in Maharashtra (say in Nasik), the implications would be that credit not allowable to Branch-M for these supplies and Branch-D is welcome to obtain ISD registration in Maharashtra, if credit is not to be foregone.</a:t>
            </a:r>
          </a:p>
          <a:p>
            <a:endParaRPr lang="en-US" dirty="0"/>
          </a:p>
        </p:txBody>
      </p:sp>
    </p:spTree>
    <p:extLst>
      <p:ext uri="{BB962C8B-B14F-4D97-AF65-F5344CB8AC3E}">
        <p14:creationId xmlns:p14="http://schemas.microsoft.com/office/powerpoint/2010/main" val="13233422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0606" y="353960"/>
            <a:ext cx="11179278" cy="6213987"/>
          </a:xfrm>
        </p:spPr>
        <p:txBody>
          <a:bodyPr>
            <a:normAutofit/>
          </a:bodyPr>
          <a:lstStyle/>
          <a:p>
            <a:r>
              <a:rPr lang="en-US" sz="2000" b="1" dirty="0"/>
              <a:t>From this example, the following questions arise for careful consideration:</a:t>
            </a:r>
          </a:p>
          <a:p>
            <a:endParaRPr lang="en-US" sz="2000" dirty="0"/>
          </a:p>
          <a:p>
            <a:endParaRPr lang="en-US" sz="2000" dirty="0"/>
          </a:p>
        </p:txBody>
      </p:sp>
      <p:graphicFrame>
        <p:nvGraphicFramePr>
          <p:cNvPr id="8" name="Table 7"/>
          <p:cNvGraphicFramePr>
            <a:graphicFrameLocks noGrp="1"/>
          </p:cNvGraphicFramePr>
          <p:nvPr>
            <p:extLst>
              <p:ext uri="{D42A27DB-BD31-4B8C-83A1-F6EECF244321}">
                <p14:modId xmlns:p14="http://schemas.microsoft.com/office/powerpoint/2010/main" val="1294331272"/>
              </p:ext>
            </p:extLst>
          </p:nvPr>
        </p:nvGraphicFramePr>
        <p:xfrm>
          <a:off x="865237" y="994388"/>
          <a:ext cx="10451691" cy="5472430"/>
        </p:xfrm>
        <a:graphic>
          <a:graphicData uri="http://schemas.openxmlformats.org/drawingml/2006/table">
            <a:tbl>
              <a:tblPr>
                <a:tableStyleId>{2D5ABB26-0587-4C30-8999-92F81FD0307C}</a:tableStyleId>
              </a:tblPr>
              <a:tblGrid>
                <a:gridCol w="4974754">
                  <a:extLst>
                    <a:ext uri="{9D8B030D-6E8A-4147-A177-3AD203B41FA5}">
                      <a16:colId xmlns:a16="http://schemas.microsoft.com/office/drawing/2014/main" xmlns="" val="3096025610"/>
                    </a:ext>
                  </a:extLst>
                </a:gridCol>
                <a:gridCol w="5476937">
                  <a:extLst>
                    <a:ext uri="{9D8B030D-6E8A-4147-A177-3AD203B41FA5}">
                      <a16:colId xmlns:a16="http://schemas.microsoft.com/office/drawing/2014/main" xmlns="" val="2442927145"/>
                    </a:ext>
                  </a:extLst>
                </a:gridCol>
              </a:tblGrid>
              <a:tr h="326390">
                <a:tc>
                  <a:txBody>
                    <a:bodyPr/>
                    <a:lstStyle/>
                    <a:p>
                      <a:pPr algn="ctr" fontAlgn="t"/>
                      <a:r>
                        <a:rPr lang="en-US" sz="1800" b="1" u="none" strike="noStrike" dirty="0">
                          <a:effectLst/>
                        </a:rPr>
                        <a:t>Question</a:t>
                      </a:r>
                      <a:endParaRPr lang="en-US" sz="1800" b="1" i="0" u="none" strike="noStrike" dirty="0">
                        <a:solidFill>
                          <a:srgbClr val="000000"/>
                        </a:solidFill>
                        <a:effectLst/>
                        <a:latin typeface="Calibri" panose="020F0502020204030204" pitchFamily="34"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1800" b="1" u="none" strike="noStrike" dirty="0">
                          <a:effectLst/>
                        </a:rPr>
                        <a:t>Response</a:t>
                      </a:r>
                      <a:endParaRPr lang="en-US" sz="1800" b="1" i="0" u="none" strike="noStrike" dirty="0">
                        <a:solidFill>
                          <a:srgbClr val="000000"/>
                        </a:solidFill>
                        <a:effectLst/>
                        <a:latin typeface="Calibri" panose="020F0502020204030204" pitchFamily="34"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57451362"/>
                  </a:ext>
                </a:extLst>
              </a:tr>
              <a:tr h="952296">
                <a:tc>
                  <a:txBody>
                    <a:bodyPr/>
                    <a:lstStyle/>
                    <a:p>
                      <a:pPr marL="461963" indent="-295275" algn="l" fontAlgn="t"/>
                      <a:r>
                        <a:rPr lang="en-US" sz="1800" u="none" strike="noStrike" dirty="0">
                          <a:effectLst/>
                        </a:rPr>
                        <a:t> </a:t>
                      </a:r>
                      <a:r>
                        <a:rPr lang="en-US" sz="1800" u="none" strike="noStrike" dirty="0" err="1">
                          <a:effectLst/>
                        </a:rPr>
                        <a:t>i</a:t>
                      </a:r>
                      <a:r>
                        <a:rPr lang="en-US" sz="1800" u="none" strike="noStrike" dirty="0">
                          <a:effectLst/>
                        </a:rPr>
                        <a:t>)  Is ISD registration required in ‘all but one’ States for a registered taxable person?</a:t>
                      </a:r>
                      <a:br>
                        <a:rPr lang="en-US" sz="1800" u="none" strike="noStrike" dirty="0">
                          <a:effectLst/>
                        </a:rPr>
                      </a:br>
                      <a:r>
                        <a:rPr lang="en-US" sz="1800" u="none" strike="noStrike" dirty="0">
                          <a:effectLst/>
                        </a:rPr>
                        <a:t>(All but one may all States/UT other than Home State)</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a:effectLst/>
                        </a:rPr>
                        <a:t>Yes. If tax charged by the supplier is not IGST but CGST-SGST of the host-State where supplies are taking place, then a registered taxable person would require ISD registration in each those host-States except home-State</a:t>
                      </a:r>
                      <a:endParaRPr lang="en-US" sz="1800" b="0" i="0" u="none" strike="noStrike" dirty="0">
                        <a:solidFill>
                          <a:srgbClr val="000000"/>
                        </a:solidFill>
                        <a:effectLst/>
                        <a:latin typeface="Calibri" panose="020F0502020204030204" pitchFamily="34"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87587349"/>
                  </a:ext>
                </a:extLst>
              </a:tr>
              <a:tr h="1173215">
                <a:tc>
                  <a:txBody>
                    <a:bodyPr/>
                    <a:lstStyle/>
                    <a:p>
                      <a:pPr marL="461963" indent="-295275" algn="l" fontAlgn="t"/>
                      <a:r>
                        <a:rPr lang="en-US" sz="1800" u="none" strike="noStrike" dirty="0">
                          <a:effectLst/>
                        </a:rPr>
                        <a:t>ii)   Is ISD registration an entity-level office in a given State or is it a registered taxable persons-specific office in other States (outside the home State of that registered taxable person)?</a:t>
                      </a:r>
                      <a:br>
                        <a:rPr lang="en-US" sz="1800" u="none" strike="noStrike" dirty="0">
                          <a:effectLst/>
                        </a:rPr>
                      </a:br>
                      <a:r>
                        <a:rPr lang="en-US" sz="1800" u="none" strike="noStrike" dirty="0">
                          <a:effectLst/>
                        </a:rPr>
                        <a:t>(All but one may all States/UT other than Home State)</a:t>
                      </a:r>
                      <a:endParaRPr lang="en-US" sz="1800" b="0" i="0" u="none" strike="noStrike" dirty="0">
                        <a:solidFill>
                          <a:srgbClr val="000000"/>
                        </a:solidFill>
                        <a:effectLst/>
                        <a:latin typeface="Calibri" panose="020F0502020204030204" pitchFamily="34"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a:effectLst/>
                        </a:rPr>
                        <a:t>Yes, ISD is an entity-level office because section 2(61) </a:t>
                      </a:r>
                      <a:r>
                        <a:rPr lang="en-US" sz="1800" u="none" strike="noStrike" kern="1200" dirty="0">
                          <a:solidFill>
                            <a:schemeClr val="tx1"/>
                          </a:solidFill>
                          <a:effectLst/>
                          <a:latin typeface="+mn-lt"/>
                          <a:ea typeface="+mn-ea"/>
                          <a:cs typeface="+mn-cs"/>
                        </a:rPr>
                        <a:t>defines ISD as “....means an office of the supplier ….which receives tax invoice…..” It does not say it is an “office of the registered taxable person which receives tax invoice….”</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085699284"/>
                  </a:ext>
                </a:extLst>
              </a:tr>
              <a:tr h="731377">
                <a:tc>
                  <a:txBody>
                    <a:bodyPr/>
                    <a:lstStyle/>
                    <a:p>
                      <a:pPr marL="461963" indent="-295275" algn="l" fontAlgn="t"/>
                      <a:r>
                        <a:rPr lang="en-US" sz="1800" u="none" strike="noStrike" dirty="0">
                          <a:effectLst/>
                        </a:rPr>
                        <a:t>iii) Will ISD registration be required for each registered taxable person in ‘all but one’ States?</a:t>
                      </a:r>
                      <a:endParaRPr lang="en-US" sz="1800" b="0" i="0" u="none" strike="noStrike" dirty="0">
                        <a:solidFill>
                          <a:srgbClr val="000000"/>
                        </a:solidFill>
                        <a:effectLst/>
                        <a:latin typeface="Calibri" panose="020F0502020204030204" pitchFamily="34"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a:effectLst/>
                        </a:rPr>
                        <a:t>No. One entity-level ISD registration in all States will suffice for credit distribution requirement of all registered taxable persons having same PAN</a:t>
                      </a:r>
                      <a:endParaRPr lang="en-US" sz="1800" b="0" i="0" u="none" strike="noStrike" dirty="0">
                        <a:solidFill>
                          <a:srgbClr val="000000"/>
                        </a:solidFill>
                        <a:effectLst/>
                        <a:latin typeface="Calibri" panose="020F0502020204030204" pitchFamily="34"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53143156"/>
                  </a:ext>
                </a:extLst>
              </a:tr>
              <a:tr h="952296">
                <a:tc>
                  <a:txBody>
                    <a:bodyPr/>
                    <a:lstStyle/>
                    <a:p>
                      <a:pPr marL="461963" indent="-295275" algn="l" fontAlgn="t"/>
                      <a:r>
                        <a:rPr lang="en-US" sz="1800" u="none" strike="noStrike" dirty="0">
                          <a:effectLst/>
                        </a:rPr>
                        <a:t>iv)  Can an ISD distribute credit of taxes paid in that State alone (whether IGST or CGST-SGST) to registered taxable persons in all other States or only to that State for whose benefit the ISD registration was obtained?</a:t>
                      </a:r>
                      <a:endParaRPr lang="en-US" sz="1800" b="0" i="0" u="none" strike="noStrike" dirty="0">
                        <a:solidFill>
                          <a:srgbClr val="000000"/>
                        </a:solidFill>
                        <a:effectLst/>
                        <a:latin typeface="Calibri" panose="020F0502020204030204" pitchFamily="34"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a:effectLst/>
                        </a:rPr>
                        <a:t>No, since ISD is an entity-level registration, one ISD in a State can distribute credit to all registered taxable persons in all other States having same PAN. Further, this ISD can also distribute credit to separately registered business verticals in that same State</a:t>
                      </a:r>
                      <a:endParaRPr lang="en-US" sz="1800" b="0" i="0" u="none" strike="noStrike" dirty="0">
                        <a:solidFill>
                          <a:srgbClr val="000000"/>
                        </a:solidFill>
                        <a:effectLst/>
                        <a:latin typeface="Calibri" panose="020F0502020204030204" pitchFamily="34"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43336380"/>
                  </a:ext>
                </a:extLst>
              </a:tr>
            </a:tbl>
          </a:graphicData>
        </a:graphic>
      </p:graphicFrame>
    </p:spTree>
    <p:extLst>
      <p:ext uri="{BB962C8B-B14F-4D97-AF65-F5344CB8AC3E}">
        <p14:creationId xmlns:p14="http://schemas.microsoft.com/office/powerpoint/2010/main" val="13766537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0606" y="353960"/>
            <a:ext cx="11179278" cy="6464444"/>
          </a:xfrm>
        </p:spPr>
        <p:txBody>
          <a:bodyPr>
            <a:normAutofit/>
          </a:bodyPr>
          <a:lstStyle/>
          <a:p>
            <a:r>
              <a:rPr lang="en-US" sz="2000" dirty="0"/>
              <a:t>From this example, the following questions arise for careful consideration:</a:t>
            </a:r>
          </a:p>
        </p:txBody>
      </p:sp>
      <p:graphicFrame>
        <p:nvGraphicFramePr>
          <p:cNvPr id="8" name="Table 7"/>
          <p:cNvGraphicFramePr>
            <a:graphicFrameLocks noGrp="1"/>
          </p:cNvGraphicFramePr>
          <p:nvPr>
            <p:extLst>
              <p:ext uri="{D42A27DB-BD31-4B8C-83A1-F6EECF244321}">
                <p14:modId xmlns:p14="http://schemas.microsoft.com/office/powerpoint/2010/main" val="3023408602"/>
              </p:ext>
            </p:extLst>
          </p:nvPr>
        </p:nvGraphicFramePr>
        <p:xfrm>
          <a:off x="865237" y="837071"/>
          <a:ext cx="10451691" cy="5824016"/>
        </p:xfrm>
        <a:graphic>
          <a:graphicData uri="http://schemas.openxmlformats.org/drawingml/2006/table">
            <a:tbl>
              <a:tblPr>
                <a:tableStyleId>{2D5ABB26-0587-4C30-8999-92F81FD0307C}</a:tableStyleId>
              </a:tblPr>
              <a:tblGrid>
                <a:gridCol w="4974754">
                  <a:extLst>
                    <a:ext uri="{9D8B030D-6E8A-4147-A177-3AD203B41FA5}">
                      <a16:colId xmlns:a16="http://schemas.microsoft.com/office/drawing/2014/main" xmlns="" val="3096025610"/>
                    </a:ext>
                  </a:extLst>
                </a:gridCol>
                <a:gridCol w="5476937">
                  <a:extLst>
                    <a:ext uri="{9D8B030D-6E8A-4147-A177-3AD203B41FA5}">
                      <a16:colId xmlns:a16="http://schemas.microsoft.com/office/drawing/2014/main" xmlns="" val="2442927145"/>
                    </a:ext>
                  </a:extLst>
                </a:gridCol>
              </a:tblGrid>
              <a:tr h="326390">
                <a:tc>
                  <a:txBody>
                    <a:bodyPr/>
                    <a:lstStyle/>
                    <a:p>
                      <a:pPr algn="ctr" fontAlgn="t"/>
                      <a:r>
                        <a:rPr lang="en-US" sz="1800" b="1" i="0" u="none" strike="noStrike" dirty="0">
                          <a:solidFill>
                            <a:srgbClr val="000000"/>
                          </a:solidFill>
                          <a:effectLst/>
                          <a:latin typeface="+mn-lt"/>
                        </a:rPr>
                        <a:t>Question</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1800" b="1" i="0" u="none" strike="noStrike" dirty="0">
                          <a:solidFill>
                            <a:srgbClr val="000000"/>
                          </a:solidFill>
                          <a:effectLst/>
                          <a:latin typeface="+mn-lt"/>
                        </a:rPr>
                        <a:t>Response</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57451362"/>
                  </a:ext>
                </a:extLst>
              </a:tr>
              <a:tr h="952296">
                <a:tc>
                  <a:txBody>
                    <a:bodyPr/>
                    <a:lstStyle/>
                    <a:p>
                      <a:pPr marL="344488" indent="-285750" algn="l" fontAlgn="t"/>
                      <a:r>
                        <a:rPr lang="en-US" sz="1800" b="0" i="0" u="none" strike="noStrike" dirty="0">
                          <a:solidFill>
                            <a:srgbClr val="000000"/>
                          </a:solidFill>
                          <a:effectLst/>
                          <a:latin typeface="+mn-lt"/>
                        </a:rPr>
                        <a:t>v)  When GSTIN registration is obtained in one State, is there any need to also obtain ISD in the same State or is GSTIN and ISD registrations mutually exclusive in a given State?</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b="0" i="0" u="none" strike="noStrike" dirty="0">
                          <a:solidFill>
                            <a:srgbClr val="000000"/>
                          </a:solidFill>
                          <a:effectLst/>
                          <a:latin typeface="+mn-lt"/>
                        </a:rPr>
                        <a:t>Yes, GSTIN registration does not permit distribution of credit. If taxes are paid that is not related to the business of that registered taxable person in that State, then for want of ‘nexus’, credit cannot be availed by him. And to save from loss of credit, ISD registration is the only option to distribute this credit whichever registered taxable person (called ‘recipient of credit’) satisfies this nexus test.</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87587349"/>
                  </a:ext>
                </a:extLst>
              </a:tr>
              <a:tr h="1173215">
                <a:tc>
                  <a:txBody>
                    <a:bodyPr/>
                    <a:lstStyle/>
                    <a:p>
                      <a:pPr marL="344488" indent="-285750" algn="l" fontAlgn="t"/>
                      <a:r>
                        <a:rPr lang="en-US" sz="1800" b="0" i="0" u="none" strike="noStrike" dirty="0">
                          <a:solidFill>
                            <a:srgbClr val="000000"/>
                          </a:solidFill>
                          <a:effectLst/>
                          <a:latin typeface="+mn-lt"/>
                        </a:rPr>
                        <a:t>vi) Can a Company who has independent operations in all 29 States and 2 UTs and is therefore registered in all 31 locations also be required to have 31 ISD registrations?</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b="0" i="0" u="none" strike="noStrike" dirty="0">
                          <a:solidFill>
                            <a:srgbClr val="000000"/>
                          </a:solidFill>
                          <a:effectLst/>
                          <a:latin typeface="+mn-lt"/>
                        </a:rPr>
                        <a:t>Yes, absolutely. This is because each registered taxable person stated to be truly independent of other business (of registered taxable persons) and receives supplies in those host-States where CGST-SGST paid in those host-States is to be distributed to the relevant home-State</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085699284"/>
                  </a:ext>
                </a:extLst>
              </a:tr>
              <a:tr h="731377">
                <a:tc>
                  <a:txBody>
                    <a:bodyPr/>
                    <a:lstStyle/>
                    <a:p>
                      <a:pPr marL="344488" indent="-285750" algn="l" fontAlgn="t"/>
                      <a:r>
                        <a:rPr lang="en-US" sz="1800" b="0" i="0" u="none" strike="noStrike" dirty="0">
                          <a:solidFill>
                            <a:srgbClr val="000000"/>
                          </a:solidFill>
                          <a:effectLst/>
                          <a:latin typeface="+mn-lt"/>
                        </a:rPr>
                        <a:t>vii) Is it possible, when GSTIN registration is already available in any given State, for the Company to completely avoid ISD registration?</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b="0" i="0" u="none" strike="noStrike" dirty="0">
                          <a:solidFill>
                            <a:srgbClr val="000000"/>
                          </a:solidFill>
                          <a:effectLst/>
                          <a:latin typeface="+mn-lt"/>
                        </a:rPr>
                        <a:t>No, for the reasons stated in (vi) &amp; (</a:t>
                      </a:r>
                      <a:r>
                        <a:rPr lang="en-US" sz="1800" b="0" i="0" u="none" strike="noStrike" dirty="0" err="1">
                          <a:solidFill>
                            <a:srgbClr val="000000"/>
                          </a:solidFill>
                          <a:effectLst/>
                          <a:latin typeface="+mn-lt"/>
                        </a:rPr>
                        <a:t>i</a:t>
                      </a:r>
                      <a:r>
                        <a:rPr lang="en-US" sz="1800" b="0" i="0" u="none" strike="noStrike" dirty="0">
                          <a:solidFill>
                            <a:srgbClr val="000000"/>
                          </a:solidFill>
                          <a:effectLst/>
                          <a:latin typeface="+mn-lt"/>
                        </a:rPr>
                        <a:t>) above, it would not be possible to avoid ISD registration</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53143156"/>
                  </a:ext>
                </a:extLst>
              </a:tr>
              <a:tr h="952296">
                <a:tc>
                  <a:txBody>
                    <a:bodyPr/>
                    <a:lstStyle/>
                    <a:p>
                      <a:pPr marL="344488" indent="-285750" algn="l" fontAlgn="t"/>
                      <a:r>
                        <a:rPr lang="en-US" sz="1800" b="0" i="0" u="none" strike="noStrike" dirty="0">
                          <a:solidFill>
                            <a:srgbClr val="000000"/>
                          </a:solidFill>
                          <a:effectLst/>
                          <a:latin typeface="+mn-lt"/>
                        </a:rPr>
                        <a:t>viii) If a Company, in order to avoid ISD compliances, decides to avoid ISD registration in every State where it is already has GSTIN registration?</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b="0" i="0" u="none" strike="noStrike" dirty="0">
                          <a:solidFill>
                            <a:srgbClr val="000000"/>
                          </a:solidFill>
                          <a:effectLst/>
                          <a:latin typeface="+mn-lt"/>
                        </a:rPr>
                        <a:t>It is possible that a Company may consider the possibility doing so subject to    legitimate credits which can be availed as an ISD</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43336380"/>
                  </a:ext>
                </a:extLst>
              </a:tr>
            </a:tbl>
          </a:graphicData>
        </a:graphic>
      </p:graphicFrame>
    </p:spTree>
    <p:extLst>
      <p:ext uri="{BB962C8B-B14F-4D97-AF65-F5344CB8AC3E}">
        <p14:creationId xmlns:p14="http://schemas.microsoft.com/office/powerpoint/2010/main" val="31267778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0606" y="353960"/>
            <a:ext cx="11179278" cy="6464444"/>
          </a:xfrm>
        </p:spPr>
        <p:txBody>
          <a:bodyPr>
            <a:normAutofit/>
          </a:bodyPr>
          <a:lstStyle/>
          <a:p>
            <a:r>
              <a:rPr lang="en-US" sz="2000" dirty="0"/>
              <a:t>From this example, the following questions arise for careful consideration:</a:t>
            </a:r>
          </a:p>
        </p:txBody>
      </p:sp>
      <p:graphicFrame>
        <p:nvGraphicFramePr>
          <p:cNvPr id="8" name="Table 7"/>
          <p:cNvGraphicFramePr>
            <a:graphicFrameLocks noGrp="1"/>
          </p:cNvGraphicFramePr>
          <p:nvPr>
            <p:extLst>
              <p:ext uri="{D42A27DB-BD31-4B8C-83A1-F6EECF244321}">
                <p14:modId xmlns:p14="http://schemas.microsoft.com/office/powerpoint/2010/main" val="480752756"/>
              </p:ext>
            </p:extLst>
          </p:nvPr>
        </p:nvGraphicFramePr>
        <p:xfrm>
          <a:off x="865237" y="837071"/>
          <a:ext cx="10451691" cy="4621265"/>
        </p:xfrm>
        <a:graphic>
          <a:graphicData uri="http://schemas.openxmlformats.org/drawingml/2006/table">
            <a:tbl>
              <a:tblPr>
                <a:tableStyleId>{2D5ABB26-0587-4C30-8999-92F81FD0307C}</a:tableStyleId>
              </a:tblPr>
              <a:tblGrid>
                <a:gridCol w="4974754">
                  <a:extLst>
                    <a:ext uri="{9D8B030D-6E8A-4147-A177-3AD203B41FA5}">
                      <a16:colId xmlns:a16="http://schemas.microsoft.com/office/drawing/2014/main" xmlns="" val="3096025610"/>
                    </a:ext>
                  </a:extLst>
                </a:gridCol>
                <a:gridCol w="5476937">
                  <a:extLst>
                    <a:ext uri="{9D8B030D-6E8A-4147-A177-3AD203B41FA5}">
                      <a16:colId xmlns:a16="http://schemas.microsoft.com/office/drawing/2014/main" xmlns="" val="2442927145"/>
                    </a:ext>
                  </a:extLst>
                </a:gridCol>
              </a:tblGrid>
              <a:tr h="326390">
                <a:tc>
                  <a:txBody>
                    <a:bodyPr/>
                    <a:lstStyle/>
                    <a:p>
                      <a:pPr algn="ctr" fontAlgn="t"/>
                      <a:r>
                        <a:rPr lang="en-US" sz="1800" b="1" i="0" u="none" strike="noStrike" dirty="0">
                          <a:solidFill>
                            <a:srgbClr val="000000"/>
                          </a:solidFill>
                          <a:effectLst/>
                          <a:latin typeface="+mn-lt"/>
                        </a:rPr>
                        <a:t>Question</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1800" b="1" i="0" u="none" strike="noStrike" dirty="0">
                          <a:solidFill>
                            <a:srgbClr val="000000"/>
                          </a:solidFill>
                          <a:effectLst/>
                          <a:latin typeface="+mn-lt"/>
                        </a:rPr>
                        <a:t>Response</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57451362"/>
                  </a:ext>
                </a:extLst>
              </a:tr>
              <a:tr h="952296">
                <a:tc>
                  <a:txBody>
                    <a:bodyPr/>
                    <a:lstStyle/>
                    <a:p>
                      <a:pPr marL="285750" indent="-166688" algn="l" fontAlgn="t"/>
                      <a:r>
                        <a:rPr lang="en-US" sz="1800" b="0" i="0" u="none" strike="noStrike" dirty="0">
                          <a:solidFill>
                            <a:srgbClr val="000000"/>
                          </a:solidFill>
                          <a:effectLst/>
                          <a:latin typeface="+mn-lt"/>
                        </a:rPr>
                        <a:t>ix) If a Company were to instruct all registered taxable persons in a State who may have credit loss in other States misdirect the suppliers into issuing tax invoice with GSTIN of that State?</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7475" indent="0" algn="l" fontAlgn="t"/>
                      <a:r>
                        <a:rPr lang="en-US" sz="1800" b="0" i="0" u="none" strike="noStrike" dirty="0">
                          <a:solidFill>
                            <a:srgbClr val="000000"/>
                          </a:solidFill>
                          <a:effectLst/>
                          <a:latin typeface="+mn-lt"/>
                        </a:rPr>
                        <a:t>Yes, it is possible for a Company to misdirect a supplier. This supplier will only look for genuine GSTIN and similarity of name. It is not the supplier’s responsibility to examine ‘nexus’ while issuing tax invoice</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87587349"/>
                  </a:ext>
                </a:extLst>
              </a:tr>
              <a:tr h="1173215">
                <a:tc>
                  <a:txBody>
                    <a:bodyPr/>
                    <a:lstStyle/>
                    <a:p>
                      <a:pPr marL="285750" indent="-166688" algn="l" fontAlgn="t"/>
                      <a:r>
                        <a:rPr lang="en-US" sz="1800" b="0" i="0" u="none" strike="noStrike" dirty="0">
                          <a:solidFill>
                            <a:srgbClr val="000000"/>
                          </a:solidFill>
                          <a:effectLst/>
                          <a:latin typeface="+mn-lt"/>
                        </a:rPr>
                        <a:t>x) Is ISD registration, therefore, necessary in every State where this ‘nexus’ test cannot be fulfilled by each registered taxable person?</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7475" indent="0" algn="l" fontAlgn="t"/>
                      <a:r>
                        <a:rPr lang="en-US" sz="1800" b="0" i="0" u="none" strike="noStrike" dirty="0">
                          <a:solidFill>
                            <a:srgbClr val="000000"/>
                          </a:solidFill>
                          <a:effectLst/>
                          <a:latin typeface="+mn-lt"/>
                        </a:rPr>
                        <a:t>Yes, as explained in (vii) above, ISD registration is necessary in every State where ‘nexus’ test is not fulfilled</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085699284"/>
                  </a:ext>
                </a:extLst>
              </a:tr>
              <a:tr h="731377">
                <a:tc>
                  <a:txBody>
                    <a:bodyPr/>
                    <a:lstStyle/>
                    <a:p>
                      <a:pPr marL="285750" indent="-166688" algn="l" fontAlgn="t"/>
                      <a:r>
                        <a:rPr lang="en-US" sz="1800" b="0" i="0" u="none" strike="noStrike" dirty="0">
                          <a:solidFill>
                            <a:srgbClr val="000000"/>
                          </a:solidFill>
                          <a:effectLst/>
                          <a:latin typeface="+mn-lt"/>
                        </a:rPr>
                        <a:t>xi) Therefore, if multiple ISD registrations or GSTIN-plus-ISD registrations are unavoidable (as explained above), is there any solution to resolve this multiplicity of monthly and quarterly compliances?</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7475" indent="0" algn="l" fontAlgn="t"/>
                      <a:r>
                        <a:rPr lang="en-US" sz="1800" b="0" i="0" u="none" strike="noStrike" dirty="0">
                          <a:solidFill>
                            <a:srgbClr val="000000"/>
                          </a:solidFill>
                          <a:effectLst/>
                          <a:latin typeface="+mn-lt"/>
                        </a:rPr>
                        <a:t>Yes, only if ‘nexus’ is established between the ‘no nexus’ supplies in a State and the registered taxable person in that same State. If no such ‘nexus’ exists, credit claim by registered taxable person becomes improper. If nexus is established, please examine valuation of inter-branch supply of services is as per proviso to Rule 2 or as per Rule 4 of Valuation Rules</a:t>
                      </a: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53143156"/>
                  </a:ext>
                </a:extLst>
              </a:tr>
            </a:tbl>
          </a:graphicData>
        </a:graphic>
      </p:graphicFrame>
    </p:spTree>
    <p:extLst>
      <p:ext uri="{BB962C8B-B14F-4D97-AF65-F5344CB8AC3E}">
        <p14:creationId xmlns:p14="http://schemas.microsoft.com/office/powerpoint/2010/main" val="21139527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324465"/>
            <a:ext cx="10852355" cy="5852498"/>
          </a:xfrm>
        </p:spPr>
        <p:txBody>
          <a:bodyPr/>
          <a:lstStyle/>
          <a:p>
            <a:pPr algn="just"/>
            <a:r>
              <a:rPr lang="en-US" sz="2000" dirty="0"/>
              <a:t>ISD is not merely a matter of compliance but involves great revenue implications to a registered taxable person. Compliance will also not be nominal. So, this is yet another indicator that the business model that has been in place until now has reached end-of-life and a new model needs to be examined. Please consider the following example of a CA in practice with branches in 3 States where the facts are as follows:</a:t>
            </a:r>
          </a:p>
          <a:p>
            <a:pPr algn="just"/>
            <a:endParaRPr lang="en-US" sz="2000" dirty="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374561946"/>
              </p:ext>
            </p:extLst>
          </p:nvPr>
        </p:nvGraphicFramePr>
        <p:xfrm>
          <a:off x="1183213" y="1929914"/>
          <a:ext cx="10291035" cy="2207024"/>
        </p:xfrm>
        <a:graphic>
          <a:graphicData uri="http://schemas.openxmlformats.org/drawingml/2006/table">
            <a:tbl>
              <a:tblPr firstRow="1" firstCol="1" bandRow="1">
                <a:tableStyleId>{2D5ABB26-0587-4C30-8999-92F81FD0307C}</a:tableStyleId>
              </a:tblPr>
              <a:tblGrid>
                <a:gridCol w="2469646">
                  <a:extLst>
                    <a:ext uri="{9D8B030D-6E8A-4147-A177-3AD203B41FA5}">
                      <a16:colId xmlns:a16="http://schemas.microsoft.com/office/drawing/2014/main" xmlns="" val="306107363"/>
                    </a:ext>
                  </a:extLst>
                </a:gridCol>
                <a:gridCol w="7821389">
                  <a:extLst>
                    <a:ext uri="{9D8B030D-6E8A-4147-A177-3AD203B41FA5}">
                      <a16:colId xmlns:a16="http://schemas.microsoft.com/office/drawing/2014/main" xmlns="" val="2144789552"/>
                    </a:ext>
                  </a:extLst>
                </a:gridCol>
              </a:tblGrid>
              <a:tr h="351170">
                <a:tc gridSpan="2">
                  <a:txBody>
                    <a:bodyPr/>
                    <a:lstStyle/>
                    <a:p>
                      <a:pPr marL="0" marR="0" algn="just">
                        <a:lnSpc>
                          <a:spcPts val="1300"/>
                        </a:lnSpc>
                        <a:spcBef>
                          <a:spcPts val="0"/>
                        </a:spcBef>
                        <a:spcAft>
                          <a:spcPts val="500"/>
                        </a:spcAft>
                        <a:tabLst>
                          <a:tab pos="342900" algn="l"/>
                          <a:tab pos="720090" algn="l"/>
                        </a:tabLst>
                      </a:pPr>
                      <a:r>
                        <a:rPr lang="en-US" sz="1800" b="1" i="1" spc="20" dirty="0">
                          <a:effectLst/>
                        </a:rPr>
                        <a:t>Common facts for consideration:</a:t>
                      </a:r>
                      <a:endParaRPr lang="en-US" sz="1800" b="1" i="1" dirty="0">
                        <a:effectLst/>
                        <a:latin typeface="Calibri" panose="020F0502020204030204" pitchFamily="34" charset="0"/>
                        <a:ea typeface="Times New Roman" panose="02020603050405020304" pitchFamily="18" charset="0"/>
                        <a:cs typeface="Mang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xmlns="" val="3680988307"/>
                  </a:ext>
                </a:extLst>
              </a:tr>
              <a:tr h="265122">
                <a:tc>
                  <a:txBody>
                    <a:bodyPr/>
                    <a:lstStyle/>
                    <a:p>
                      <a:pPr marL="0" marR="0" algn="just">
                        <a:lnSpc>
                          <a:spcPts val="1300"/>
                        </a:lnSpc>
                        <a:spcBef>
                          <a:spcPts val="0"/>
                        </a:spcBef>
                        <a:spcAft>
                          <a:spcPts val="500"/>
                        </a:spcAft>
                        <a:tabLst>
                          <a:tab pos="342900" algn="l"/>
                          <a:tab pos="720090" algn="l"/>
                        </a:tabLst>
                      </a:pPr>
                      <a:r>
                        <a:rPr lang="en-US" sz="1800" spc="20">
                          <a:effectLst/>
                        </a:rPr>
                        <a:t>Head office</a:t>
                      </a:r>
                      <a:endParaRPr lang="en-US" sz="1800">
                        <a:effectLst/>
                        <a:latin typeface="Calibri" panose="020F0502020204030204" pitchFamily="34" charset="0"/>
                        <a:ea typeface="Times New Roman" panose="02020603050405020304" pitchFamily="18" charset="0"/>
                        <a:cs typeface="Mang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1300"/>
                        </a:lnSpc>
                        <a:spcBef>
                          <a:spcPts val="0"/>
                        </a:spcBef>
                        <a:spcAft>
                          <a:spcPts val="500"/>
                        </a:spcAft>
                        <a:tabLst>
                          <a:tab pos="342900" algn="l"/>
                          <a:tab pos="720090" algn="l"/>
                        </a:tabLst>
                      </a:pPr>
                      <a:r>
                        <a:rPr lang="en-US" sz="1800" spc="20">
                          <a:effectLst/>
                        </a:rPr>
                        <a:t>Maharashtra</a:t>
                      </a:r>
                      <a:endParaRPr lang="en-US" sz="1800">
                        <a:effectLst/>
                        <a:latin typeface="Calibri" panose="020F0502020204030204" pitchFamily="34" charset="0"/>
                        <a:ea typeface="Times New Roman" panose="02020603050405020304" pitchFamily="18" charset="0"/>
                        <a:cs typeface="Mang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659565552"/>
                  </a:ext>
                </a:extLst>
              </a:tr>
              <a:tr h="265122">
                <a:tc>
                  <a:txBody>
                    <a:bodyPr/>
                    <a:lstStyle/>
                    <a:p>
                      <a:pPr marL="0" marR="0" algn="just">
                        <a:lnSpc>
                          <a:spcPts val="1300"/>
                        </a:lnSpc>
                        <a:spcBef>
                          <a:spcPts val="0"/>
                        </a:spcBef>
                        <a:spcAft>
                          <a:spcPts val="500"/>
                        </a:spcAft>
                        <a:tabLst>
                          <a:tab pos="342900" algn="l"/>
                          <a:tab pos="720090" algn="l"/>
                        </a:tabLst>
                      </a:pPr>
                      <a:r>
                        <a:rPr lang="en-US" sz="1800" spc="20">
                          <a:effectLst/>
                        </a:rPr>
                        <a:t>Branch offices</a:t>
                      </a:r>
                      <a:endParaRPr lang="en-US" sz="1800">
                        <a:effectLst/>
                        <a:latin typeface="Calibri" panose="020F0502020204030204" pitchFamily="34" charset="0"/>
                        <a:ea typeface="Times New Roman" panose="02020603050405020304" pitchFamily="18" charset="0"/>
                        <a:cs typeface="Mang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1300"/>
                        </a:lnSpc>
                        <a:spcBef>
                          <a:spcPts val="0"/>
                        </a:spcBef>
                        <a:spcAft>
                          <a:spcPts val="500"/>
                        </a:spcAft>
                        <a:tabLst>
                          <a:tab pos="342900" algn="l"/>
                          <a:tab pos="720090" algn="l"/>
                        </a:tabLst>
                      </a:pPr>
                      <a:r>
                        <a:rPr lang="en-US" sz="1800" spc="20">
                          <a:effectLst/>
                        </a:rPr>
                        <a:t>West Bengal and Delhi</a:t>
                      </a:r>
                      <a:endParaRPr lang="en-US" sz="1800">
                        <a:effectLst/>
                        <a:latin typeface="Calibri" panose="020F0502020204030204" pitchFamily="34" charset="0"/>
                        <a:ea typeface="Times New Roman" panose="02020603050405020304" pitchFamily="18" charset="0"/>
                        <a:cs typeface="Mang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84769546"/>
                  </a:ext>
                </a:extLst>
              </a:tr>
              <a:tr h="265122">
                <a:tc>
                  <a:txBody>
                    <a:bodyPr/>
                    <a:lstStyle/>
                    <a:p>
                      <a:pPr marL="0" marR="0" algn="just">
                        <a:lnSpc>
                          <a:spcPts val="1300"/>
                        </a:lnSpc>
                        <a:spcBef>
                          <a:spcPts val="0"/>
                        </a:spcBef>
                        <a:spcAft>
                          <a:spcPts val="500"/>
                        </a:spcAft>
                        <a:tabLst>
                          <a:tab pos="342900" algn="l"/>
                          <a:tab pos="720090" algn="l"/>
                        </a:tabLst>
                      </a:pPr>
                      <a:r>
                        <a:rPr lang="en-US" sz="1800" spc="20" dirty="0">
                          <a:effectLst/>
                        </a:rPr>
                        <a:t>Client base</a:t>
                      </a:r>
                      <a:endParaRPr lang="en-US" sz="1800" dirty="0">
                        <a:effectLst/>
                        <a:latin typeface="Calibri" panose="020F0502020204030204" pitchFamily="34" charset="0"/>
                        <a:ea typeface="Times New Roman" panose="02020603050405020304" pitchFamily="18" charset="0"/>
                        <a:cs typeface="Mang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1300"/>
                        </a:lnSpc>
                        <a:spcBef>
                          <a:spcPts val="0"/>
                        </a:spcBef>
                        <a:spcAft>
                          <a:spcPts val="500"/>
                        </a:spcAft>
                        <a:tabLst>
                          <a:tab pos="342900" algn="l"/>
                          <a:tab pos="720090" algn="l"/>
                        </a:tabLst>
                      </a:pPr>
                      <a:r>
                        <a:rPr lang="en-US" sz="1800" spc="20">
                          <a:effectLst/>
                        </a:rPr>
                        <a:t>All 3 States</a:t>
                      </a:r>
                      <a:endParaRPr lang="en-US" sz="1800">
                        <a:effectLst/>
                        <a:latin typeface="Calibri" panose="020F0502020204030204" pitchFamily="34" charset="0"/>
                        <a:ea typeface="Times New Roman" panose="02020603050405020304" pitchFamily="18" charset="0"/>
                        <a:cs typeface="Mang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86206588"/>
                  </a:ext>
                </a:extLst>
              </a:tr>
              <a:tr h="530244">
                <a:tc>
                  <a:txBody>
                    <a:bodyPr/>
                    <a:lstStyle/>
                    <a:p>
                      <a:pPr marL="0" marR="0" algn="just">
                        <a:lnSpc>
                          <a:spcPts val="1300"/>
                        </a:lnSpc>
                        <a:spcBef>
                          <a:spcPts val="0"/>
                        </a:spcBef>
                        <a:spcAft>
                          <a:spcPts val="500"/>
                        </a:spcAft>
                        <a:tabLst>
                          <a:tab pos="342900" algn="l"/>
                          <a:tab pos="720090" algn="l"/>
                        </a:tabLst>
                      </a:pPr>
                      <a:r>
                        <a:rPr lang="en-US" sz="1800" spc="20">
                          <a:effectLst/>
                        </a:rPr>
                        <a:t>Skills based</a:t>
                      </a:r>
                      <a:endParaRPr lang="en-US" sz="1800">
                        <a:effectLst/>
                        <a:latin typeface="Calibri" panose="020F0502020204030204" pitchFamily="34" charset="0"/>
                        <a:ea typeface="Times New Roman" panose="02020603050405020304" pitchFamily="18" charset="0"/>
                        <a:cs typeface="Mang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1300"/>
                        </a:lnSpc>
                        <a:spcBef>
                          <a:spcPts val="0"/>
                        </a:spcBef>
                        <a:spcAft>
                          <a:spcPts val="500"/>
                        </a:spcAft>
                        <a:tabLst>
                          <a:tab pos="342900" algn="l"/>
                          <a:tab pos="720090" algn="l"/>
                        </a:tabLst>
                      </a:pPr>
                      <a:r>
                        <a:rPr lang="en-US" sz="1800" spc="20">
                          <a:effectLst/>
                        </a:rPr>
                        <a:t>Distributed in all offices, based on the assignment, staff from all offices join together to complete the assignment</a:t>
                      </a:r>
                      <a:endParaRPr lang="en-US" sz="1800">
                        <a:effectLst/>
                        <a:latin typeface="Calibri" panose="020F0502020204030204" pitchFamily="34" charset="0"/>
                        <a:ea typeface="Times New Roman" panose="02020603050405020304" pitchFamily="18" charset="0"/>
                        <a:cs typeface="Mang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938097273"/>
                  </a:ext>
                </a:extLst>
              </a:tr>
              <a:tr h="530244">
                <a:tc>
                  <a:txBody>
                    <a:bodyPr/>
                    <a:lstStyle/>
                    <a:p>
                      <a:pPr marL="0" marR="0">
                        <a:lnSpc>
                          <a:spcPts val="1300"/>
                        </a:lnSpc>
                        <a:spcBef>
                          <a:spcPts val="0"/>
                        </a:spcBef>
                        <a:spcAft>
                          <a:spcPts val="500"/>
                        </a:spcAft>
                        <a:tabLst>
                          <a:tab pos="342900" algn="l"/>
                          <a:tab pos="720090" algn="l"/>
                        </a:tabLst>
                      </a:pPr>
                      <a:r>
                        <a:rPr lang="en-US" sz="1800" spc="20" dirty="0">
                          <a:effectLst/>
                        </a:rPr>
                        <a:t>Final completion</a:t>
                      </a:r>
                      <a:endParaRPr lang="en-US" sz="1800" dirty="0">
                        <a:effectLst/>
                        <a:latin typeface="Calibri" panose="020F0502020204030204" pitchFamily="34" charset="0"/>
                        <a:ea typeface="Times New Roman" panose="02020603050405020304" pitchFamily="18" charset="0"/>
                        <a:cs typeface="Mang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lnSpc>
                          <a:spcPts val="1300"/>
                        </a:lnSpc>
                        <a:spcBef>
                          <a:spcPts val="0"/>
                        </a:spcBef>
                        <a:spcAft>
                          <a:spcPts val="500"/>
                        </a:spcAft>
                        <a:tabLst>
                          <a:tab pos="342900" algn="l"/>
                          <a:tab pos="720090" algn="l"/>
                        </a:tabLst>
                      </a:pPr>
                      <a:r>
                        <a:rPr lang="en-US" sz="1800" spc="20" dirty="0">
                          <a:effectLst/>
                        </a:rPr>
                        <a:t>Sign-off only by Partners who are located in Maharashtra and West Bengal</a:t>
                      </a:r>
                      <a:endParaRPr lang="en-US" sz="1800" dirty="0">
                        <a:effectLst/>
                        <a:latin typeface="Calibri" panose="020F0502020204030204" pitchFamily="34" charset="0"/>
                        <a:ea typeface="Times New Roman" panose="02020603050405020304" pitchFamily="18" charset="0"/>
                        <a:cs typeface="Mangal"/>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53327092"/>
                  </a:ext>
                </a:extLst>
              </a:tr>
            </a:tbl>
          </a:graphicData>
        </a:graphic>
      </p:graphicFrame>
    </p:spTree>
    <p:extLst>
      <p:ext uri="{BB962C8B-B14F-4D97-AF65-F5344CB8AC3E}">
        <p14:creationId xmlns:p14="http://schemas.microsoft.com/office/powerpoint/2010/main" val="11315725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8323" y="235974"/>
            <a:ext cx="12024851" cy="6302478"/>
          </a:xfrm>
        </p:spPr>
        <p:txBody>
          <a:bodyPr>
            <a:normAutofit/>
          </a:bodyPr>
          <a:lstStyle/>
          <a:p>
            <a:r>
              <a:rPr lang="en-US" sz="2000" b="1" dirty="0"/>
              <a:t>Business models and their comparison are as follows:</a:t>
            </a:r>
          </a:p>
          <a:p>
            <a:pPr marL="0" indent="0">
              <a:buNone/>
            </a:pPr>
            <a:endParaRPr lang="en-US" sz="2000" b="1" dirty="0"/>
          </a:p>
        </p:txBody>
      </p:sp>
      <p:graphicFrame>
        <p:nvGraphicFramePr>
          <p:cNvPr id="4" name="Table 3"/>
          <p:cNvGraphicFramePr>
            <a:graphicFrameLocks noGrp="1"/>
          </p:cNvGraphicFramePr>
          <p:nvPr>
            <p:extLst>
              <p:ext uri="{D42A27DB-BD31-4B8C-83A1-F6EECF244321}">
                <p14:modId xmlns:p14="http://schemas.microsoft.com/office/powerpoint/2010/main" val="554392021"/>
              </p:ext>
            </p:extLst>
          </p:nvPr>
        </p:nvGraphicFramePr>
        <p:xfrm>
          <a:off x="226142" y="757086"/>
          <a:ext cx="11818374" cy="4701540"/>
        </p:xfrm>
        <a:graphic>
          <a:graphicData uri="http://schemas.openxmlformats.org/drawingml/2006/table">
            <a:tbl>
              <a:tblPr>
                <a:tableStyleId>{2D5ABB26-0587-4C30-8999-92F81FD0307C}</a:tableStyleId>
              </a:tblPr>
              <a:tblGrid>
                <a:gridCol w="1504727">
                  <a:extLst>
                    <a:ext uri="{9D8B030D-6E8A-4147-A177-3AD203B41FA5}">
                      <a16:colId xmlns:a16="http://schemas.microsoft.com/office/drawing/2014/main" xmlns="" val="3063532632"/>
                    </a:ext>
                  </a:extLst>
                </a:gridCol>
                <a:gridCol w="2565828">
                  <a:extLst>
                    <a:ext uri="{9D8B030D-6E8A-4147-A177-3AD203B41FA5}">
                      <a16:colId xmlns:a16="http://schemas.microsoft.com/office/drawing/2014/main" xmlns="" val="3496001490"/>
                    </a:ext>
                  </a:extLst>
                </a:gridCol>
                <a:gridCol w="3441290">
                  <a:extLst>
                    <a:ext uri="{9D8B030D-6E8A-4147-A177-3AD203B41FA5}">
                      <a16:colId xmlns:a16="http://schemas.microsoft.com/office/drawing/2014/main" xmlns="" val="2299641158"/>
                    </a:ext>
                  </a:extLst>
                </a:gridCol>
                <a:gridCol w="4306529">
                  <a:extLst>
                    <a:ext uri="{9D8B030D-6E8A-4147-A177-3AD203B41FA5}">
                      <a16:colId xmlns:a16="http://schemas.microsoft.com/office/drawing/2014/main" xmlns="" val="2381856577"/>
                    </a:ext>
                  </a:extLst>
                </a:gridCol>
              </a:tblGrid>
              <a:tr h="262822">
                <a:tc>
                  <a:txBody>
                    <a:bodyPr/>
                    <a:lstStyle/>
                    <a:p>
                      <a:pPr algn="ctr" fontAlgn="t"/>
                      <a:r>
                        <a:rPr lang="en-US" sz="1800" b="1" u="none" strike="noStrike" dirty="0">
                          <a:effectLst/>
                        </a:rPr>
                        <a:t>Criteria</a:t>
                      </a:r>
                      <a:endParaRPr lang="en-US" sz="1800" b="1"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1800" b="1" u="none" strike="noStrike" dirty="0">
                          <a:effectLst/>
                        </a:rPr>
                        <a:t>Under Current Law</a:t>
                      </a:r>
                      <a:endParaRPr lang="en-US" sz="1800" b="1"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1800" b="1" u="none" strike="noStrike" dirty="0">
                          <a:effectLst/>
                        </a:rPr>
                        <a:t>Under GST Law – A</a:t>
                      </a:r>
                      <a:endParaRPr lang="en-US" sz="1800" b="1"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1800" b="1" u="none" strike="noStrike" dirty="0">
                          <a:effectLst/>
                        </a:rPr>
                        <a:t>Under GST Law – B</a:t>
                      </a:r>
                      <a:endParaRPr lang="en-US" sz="1800" b="1"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460716254"/>
                  </a:ext>
                </a:extLst>
              </a:tr>
              <a:tr h="481661">
                <a:tc>
                  <a:txBody>
                    <a:bodyPr/>
                    <a:lstStyle/>
                    <a:p>
                      <a:pPr marL="166688" indent="0" algn="l" fontAlgn="t"/>
                      <a:r>
                        <a:rPr lang="en-US" sz="1800" u="none" strike="noStrike" dirty="0">
                          <a:effectLst/>
                        </a:rPr>
                        <a:t>ST (GST) registration</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err="1">
                          <a:effectLst/>
                        </a:rPr>
                        <a:t>Centrallized</a:t>
                      </a:r>
                      <a:r>
                        <a:rPr lang="en-US" sz="1800" u="none" strike="noStrike" dirty="0">
                          <a:effectLst/>
                        </a:rPr>
                        <a:t> at Mumbai</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a:effectLst/>
                        </a:rPr>
                        <a:t>All 3 branches</a:t>
                      </a:r>
                      <a:endParaRPr lang="en-US" sz="1800" b="0" i="0" u="none" strike="noStrike">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a:effectLst/>
                        </a:rPr>
                        <a:t>All 3 branches</a:t>
                      </a:r>
                      <a:endParaRPr lang="en-US" sz="1800" b="0" i="0" u="none" strike="noStrike">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0630477"/>
                  </a:ext>
                </a:extLst>
              </a:tr>
              <a:tr h="262822">
                <a:tc>
                  <a:txBody>
                    <a:bodyPr/>
                    <a:lstStyle/>
                    <a:p>
                      <a:pPr marL="166688" indent="0" algn="l" fontAlgn="t"/>
                      <a:r>
                        <a:rPr lang="en-US" sz="1800" u="none" strike="noStrike" dirty="0">
                          <a:effectLst/>
                        </a:rPr>
                        <a:t>Billing to clients</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a:effectLst/>
                        </a:rPr>
                        <a:t>From all 3 offices</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a:effectLst/>
                        </a:rPr>
                        <a:t>From Mumbai only</a:t>
                      </a:r>
                      <a:endParaRPr lang="en-US" sz="1800" b="0" i="0" u="none" strike="noStrike">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a:effectLst/>
                        </a:rPr>
                        <a:t>From all 3 offices</a:t>
                      </a:r>
                      <a:endParaRPr lang="en-US" sz="1800" b="0" i="0" u="none" strike="noStrike">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458704315"/>
                  </a:ext>
                </a:extLst>
              </a:tr>
              <a:tr h="809041">
                <a:tc>
                  <a:txBody>
                    <a:bodyPr/>
                    <a:lstStyle/>
                    <a:p>
                      <a:pPr marL="166688" indent="0" algn="l" fontAlgn="t"/>
                      <a:r>
                        <a:rPr lang="en-US" sz="1800" u="none" strike="noStrike" dirty="0">
                          <a:effectLst/>
                        </a:rPr>
                        <a:t>Internal billing</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a:effectLst/>
                        </a:rPr>
                        <a:t>None</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a:effectLst/>
                        </a:rPr>
                        <a:t>Branches issue tax invoice to HO at ‘cost plus 10%’ as per Rule 4 of Valuation Rules</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a:effectLst/>
                        </a:rPr>
                        <a:t>Every branch including HO to bill each other for their respective contribution on ‘revenue split’ or ‘proportion of contribution’ method</a:t>
                      </a:r>
                      <a:endParaRPr lang="en-US" sz="1800" b="0" i="0" u="none" strike="noStrike">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32355814"/>
                  </a:ext>
                </a:extLst>
              </a:tr>
              <a:tr h="700500">
                <a:tc>
                  <a:txBody>
                    <a:bodyPr/>
                    <a:lstStyle/>
                    <a:p>
                      <a:pPr marL="166688" indent="0" algn="l" fontAlgn="t"/>
                      <a:r>
                        <a:rPr lang="en-US" sz="1800" u="none" strike="noStrike" dirty="0">
                          <a:effectLst/>
                        </a:rPr>
                        <a:t>ST credit of branches</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a:effectLst/>
                        </a:rPr>
                        <a:t>Availed at Mumbai due to centralized registration (ISD registration not required)</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a:effectLst/>
                        </a:rPr>
                        <a:t>Branches and HO avail input tax credit on tax invoices issued by respective suppliers</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a:effectLst/>
                        </a:rPr>
                        <a:t>Branches and HO avail input tax credit on tax invoices issued by respective suppliers including internal bills</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22249857"/>
                  </a:ext>
                </a:extLst>
              </a:tr>
              <a:tr h="700500">
                <a:tc>
                  <a:txBody>
                    <a:bodyPr/>
                    <a:lstStyle/>
                    <a:p>
                      <a:pPr marL="166688" indent="0" algn="l" fontAlgn="t"/>
                      <a:r>
                        <a:rPr lang="en-US" sz="1800" u="none" strike="noStrike" dirty="0">
                          <a:effectLst/>
                        </a:rPr>
                        <a:t>ST credit at HO</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a:effectLst/>
                        </a:rPr>
                        <a:t>Mumbai credits, entity-level credits and branch-specific credits</a:t>
                      </a:r>
                      <a:endParaRPr lang="en-US" sz="1800" b="0" i="0" u="none" strike="noStrike">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a:effectLst/>
                        </a:rPr>
                        <a:t>HO retains credit of all entity-level credits  and also avails credit of tax invoice issued by branches</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a:effectLst/>
                        </a:rPr>
                        <a:t>HO retains credit of all entity-level credits</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85269369"/>
                  </a:ext>
                </a:extLst>
              </a:tr>
            </a:tbl>
          </a:graphicData>
        </a:graphic>
      </p:graphicFrame>
    </p:spTree>
    <p:extLst>
      <p:ext uri="{BB962C8B-B14F-4D97-AF65-F5344CB8AC3E}">
        <p14:creationId xmlns:p14="http://schemas.microsoft.com/office/powerpoint/2010/main" val="17749849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7987" y="235974"/>
            <a:ext cx="11995355" cy="6302478"/>
          </a:xfrm>
        </p:spPr>
        <p:txBody>
          <a:bodyPr>
            <a:normAutofit/>
          </a:bodyPr>
          <a:lstStyle/>
          <a:p>
            <a:pPr marL="0" indent="0">
              <a:buNone/>
            </a:pPr>
            <a:endParaRPr lang="en-US" sz="2000" b="1" dirty="0"/>
          </a:p>
        </p:txBody>
      </p:sp>
      <p:graphicFrame>
        <p:nvGraphicFramePr>
          <p:cNvPr id="4" name="Table 3"/>
          <p:cNvGraphicFramePr>
            <a:graphicFrameLocks noGrp="1"/>
          </p:cNvGraphicFramePr>
          <p:nvPr>
            <p:extLst>
              <p:ext uri="{D42A27DB-BD31-4B8C-83A1-F6EECF244321}">
                <p14:modId xmlns:p14="http://schemas.microsoft.com/office/powerpoint/2010/main" val="3399466807"/>
              </p:ext>
            </p:extLst>
          </p:nvPr>
        </p:nvGraphicFramePr>
        <p:xfrm>
          <a:off x="216310" y="648927"/>
          <a:ext cx="11818374" cy="3722370"/>
        </p:xfrm>
        <a:graphic>
          <a:graphicData uri="http://schemas.openxmlformats.org/drawingml/2006/table">
            <a:tbl>
              <a:tblPr>
                <a:tableStyleId>{2D5ABB26-0587-4C30-8999-92F81FD0307C}</a:tableStyleId>
              </a:tblPr>
              <a:tblGrid>
                <a:gridCol w="1504727">
                  <a:extLst>
                    <a:ext uri="{9D8B030D-6E8A-4147-A177-3AD203B41FA5}">
                      <a16:colId xmlns:a16="http://schemas.microsoft.com/office/drawing/2014/main" xmlns="" val="3063532632"/>
                    </a:ext>
                  </a:extLst>
                </a:gridCol>
                <a:gridCol w="2565828">
                  <a:extLst>
                    <a:ext uri="{9D8B030D-6E8A-4147-A177-3AD203B41FA5}">
                      <a16:colId xmlns:a16="http://schemas.microsoft.com/office/drawing/2014/main" xmlns="" val="3496001490"/>
                    </a:ext>
                  </a:extLst>
                </a:gridCol>
                <a:gridCol w="3441290">
                  <a:extLst>
                    <a:ext uri="{9D8B030D-6E8A-4147-A177-3AD203B41FA5}">
                      <a16:colId xmlns:a16="http://schemas.microsoft.com/office/drawing/2014/main" xmlns="" val="2299641158"/>
                    </a:ext>
                  </a:extLst>
                </a:gridCol>
                <a:gridCol w="4306529">
                  <a:extLst>
                    <a:ext uri="{9D8B030D-6E8A-4147-A177-3AD203B41FA5}">
                      <a16:colId xmlns:a16="http://schemas.microsoft.com/office/drawing/2014/main" xmlns="" val="2381856577"/>
                    </a:ext>
                  </a:extLst>
                </a:gridCol>
              </a:tblGrid>
              <a:tr h="262822">
                <a:tc>
                  <a:txBody>
                    <a:bodyPr/>
                    <a:lstStyle/>
                    <a:p>
                      <a:pPr algn="ctr" fontAlgn="t"/>
                      <a:r>
                        <a:rPr lang="en-US" sz="1800" b="1" u="none" strike="noStrike" dirty="0">
                          <a:effectLst/>
                        </a:rPr>
                        <a:t>Criteria</a:t>
                      </a:r>
                      <a:endParaRPr lang="en-US" sz="1800" b="1"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1800" b="1" u="none" strike="noStrike" dirty="0">
                          <a:effectLst/>
                        </a:rPr>
                        <a:t>Under Current Law</a:t>
                      </a:r>
                      <a:endParaRPr lang="en-US" sz="1800" b="1"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1800" b="1" u="none" strike="noStrike" dirty="0">
                          <a:effectLst/>
                        </a:rPr>
                        <a:t>Under GST Law – A</a:t>
                      </a:r>
                      <a:endParaRPr lang="en-US" sz="1800" b="1"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US" sz="1800" b="1" u="none" strike="noStrike" dirty="0">
                          <a:effectLst/>
                        </a:rPr>
                        <a:t>Under GST Law – B</a:t>
                      </a:r>
                      <a:endParaRPr lang="en-US" sz="1800" b="1"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460716254"/>
                  </a:ext>
                </a:extLst>
              </a:tr>
              <a:tr h="1357018">
                <a:tc>
                  <a:txBody>
                    <a:bodyPr/>
                    <a:lstStyle/>
                    <a:p>
                      <a:pPr marL="166688" indent="0" algn="l" fontAlgn="t"/>
                      <a:r>
                        <a:rPr lang="en-US" sz="1800" u="none" strike="noStrike" dirty="0">
                          <a:effectLst/>
                        </a:rPr>
                        <a:t>Loss, cost or risk</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a:effectLst/>
                        </a:rPr>
                        <a:t>None</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a:effectLst/>
                        </a:rPr>
                        <a:t>IGST outflow on non-credit costs included in valuation and 10% mark-up. Non-credit costs of branches is salaries, depreciation, etc.</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a:effectLst/>
                        </a:rPr>
                        <a:t>Nexus risk on credits: </a:t>
                      </a:r>
                    </a:p>
                    <a:p>
                      <a:pPr marL="166688" indent="0" algn="l" fontAlgn="t">
                        <a:buFont typeface="Wingdings" panose="05000000000000000000" pitchFamily="2" charset="2"/>
                        <a:buChar char="Ø"/>
                      </a:pPr>
                      <a:r>
                        <a:rPr lang="en-US" sz="1800" u="none" strike="noStrike" dirty="0">
                          <a:effectLst/>
                        </a:rPr>
                        <a:t> entity-level costs like audit fee</a:t>
                      </a:r>
                    </a:p>
                    <a:p>
                      <a:pPr marL="403225" indent="-236538" algn="l" fontAlgn="t">
                        <a:buFont typeface="Wingdings" panose="05000000000000000000" pitchFamily="2" charset="2"/>
                        <a:buChar char="Ø"/>
                      </a:pPr>
                      <a:r>
                        <a:rPr lang="en-US" sz="1800" u="none" strike="noStrike" dirty="0">
                          <a:effectLst/>
                        </a:rPr>
                        <a:t>central vendor bills like data-telecom, travel, etc.</a:t>
                      </a:r>
                      <a:br>
                        <a:rPr lang="en-US" sz="1800" u="none" strike="noStrike" dirty="0">
                          <a:effectLst/>
                        </a:rPr>
                      </a:br>
                      <a:endParaRPr lang="en-US" sz="1800" u="none" strike="noStrike" dirty="0">
                        <a:effectLst/>
                      </a:endParaRPr>
                    </a:p>
                    <a:p>
                      <a:pPr marL="166688" indent="0" algn="l" fontAlgn="t"/>
                      <a:r>
                        <a:rPr lang="en-US" sz="1800" u="none" strike="noStrike" dirty="0">
                          <a:effectLst/>
                        </a:rPr>
                        <a:t>Administrative challenge in assignment-level billing allocation</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182066891"/>
                  </a:ext>
                </a:extLst>
              </a:tr>
              <a:tr h="1138179">
                <a:tc>
                  <a:txBody>
                    <a:bodyPr/>
                    <a:lstStyle/>
                    <a:p>
                      <a:pPr marL="166688" indent="0" algn="l" fontAlgn="t"/>
                      <a:r>
                        <a:rPr lang="en-US" sz="1800" u="none" strike="noStrike" dirty="0">
                          <a:effectLst/>
                        </a:rPr>
                        <a:t>Mitigation</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a:effectLst/>
                        </a:rPr>
                        <a:t>NA</a:t>
                      </a:r>
                      <a:endParaRPr lang="en-US" sz="1800" b="0" i="0" u="none" strike="noStrike">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a:effectLst/>
                        </a:rPr>
                        <a:t>Branch to invoice HO on 30</a:t>
                      </a:r>
                      <a:r>
                        <a:rPr lang="en-US" sz="1800" u="none" strike="noStrike" baseline="30000" dirty="0">
                          <a:effectLst/>
                        </a:rPr>
                        <a:t>th</a:t>
                      </a:r>
                      <a:r>
                        <a:rPr lang="en-US" sz="1800" u="none" strike="noStrike" dirty="0">
                          <a:effectLst/>
                        </a:rPr>
                        <a:t> in respect of client-level billings due on 1</a:t>
                      </a:r>
                      <a:r>
                        <a:rPr lang="en-US" sz="1800" u="none" strike="noStrike" baseline="30000" dirty="0">
                          <a:effectLst/>
                        </a:rPr>
                        <a:t>st</a:t>
                      </a:r>
                      <a:r>
                        <a:rPr lang="en-US" sz="1800" u="none" strike="noStrike" dirty="0">
                          <a:effectLst/>
                        </a:rPr>
                        <a:t> of next month so that the incremental IGST outflow from HO to branches is recovered quickly</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66688" indent="0" algn="l" fontAlgn="t"/>
                      <a:r>
                        <a:rPr lang="en-US" sz="1800" u="none" strike="noStrike" dirty="0">
                          <a:effectLst/>
                        </a:rPr>
                        <a:t>GST does not impose any ‘one-to-one’ correlation of credits. Entity-level credit can be contended to be allowed in HO.</a:t>
                      </a:r>
                      <a:br>
                        <a:rPr lang="en-US" sz="1800" u="none" strike="noStrike" dirty="0">
                          <a:effectLst/>
                        </a:rPr>
                      </a:br>
                      <a:r>
                        <a:rPr lang="en-US" sz="1800" u="none" strike="noStrike" dirty="0">
                          <a:effectLst/>
                        </a:rPr>
                        <a:t>Assignment-level billing allocation left to each branch to self-regulate</a:t>
                      </a:r>
                      <a:endParaRPr lang="en-US" sz="1800" b="0" i="0" u="none" strike="noStrike" dirty="0">
                        <a:solidFill>
                          <a:srgbClr val="000000"/>
                        </a:solidFill>
                        <a:effectLst/>
                        <a:latin typeface="Times New Roman" panose="02020603050405020304" pitchFamily="18" charset="0"/>
                      </a:endParaRPr>
                    </a:p>
                  </a:txBody>
                  <a:tcPr marL="6350" marR="6350" marT="63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834665121"/>
                  </a:ext>
                </a:extLst>
              </a:tr>
            </a:tbl>
          </a:graphicData>
        </a:graphic>
      </p:graphicFrame>
    </p:spTree>
    <p:extLst>
      <p:ext uri="{BB962C8B-B14F-4D97-AF65-F5344CB8AC3E}">
        <p14:creationId xmlns:p14="http://schemas.microsoft.com/office/powerpoint/2010/main" val="33942243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IN" b="1" dirty="0"/>
          </a:p>
          <a:p>
            <a:pPr marL="0" indent="0">
              <a:buNone/>
            </a:pPr>
            <a:r>
              <a:rPr lang="en-IN" b="1" dirty="0"/>
              <a:t>Thank  you!</a:t>
            </a:r>
          </a:p>
          <a:p>
            <a:pPr marL="0" indent="0">
              <a:buNone/>
            </a:pPr>
            <a:endParaRPr lang="en-IN" b="1" dirty="0"/>
          </a:p>
          <a:p>
            <a:pPr marL="0" indent="0">
              <a:buNone/>
            </a:pPr>
            <a:r>
              <a:rPr lang="en-IN" dirty="0"/>
              <a:t>venkat@sduca.com</a:t>
            </a:r>
          </a:p>
          <a:p>
            <a:pPr marL="0" indent="0">
              <a:buNone/>
            </a:pPr>
            <a:r>
              <a:rPr lang="en-IN" b="1" dirty="0"/>
              <a:t>Singhvi, Dev &amp; </a:t>
            </a:r>
            <a:r>
              <a:rPr lang="en-IN" b="1" dirty="0" err="1"/>
              <a:t>Unni</a:t>
            </a:r>
            <a:endParaRPr lang="en-IN" b="1" dirty="0"/>
          </a:p>
          <a:p>
            <a:pPr marL="0" indent="0">
              <a:buNone/>
            </a:pPr>
            <a:r>
              <a:rPr lang="en-IN" dirty="0"/>
              <a:t>Bengaluru | Mumbai</a:t>
            </a:r>
          </a:p>
          <a:p>
            <a:pPr marL="0" indent="0">
              <a:buNone/>
            </a:pPr>
            <a:endParaRPr lang="en-US" dirty="0"/>
          </a:p>
        </p:txBody>
      </p:sp>
    </p:spTree>
    <p:extLst>
      <p:ext uri="{BB962C8B-B14F-4D97-AF65-F5344CB8AC3E}">
        <p14:creationId xmlns:p14="http://schemas.microsoft.com/office/powerpoint/2010/main" val="1041863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42452"/>
            <a:ext cx="10515600" cy="5734511"/>
          </a:xfrm>
        </p:spPr>
        <p:txBody>
          <a:bodyPr>
            <a:normAutofit/>
          </a:bodyPr>
          <a:lstStyle/>
          <a:p>
            <a:pPr lvl="0"/>
            <a:r>
              <a:rPr lang="en-IN" sz="2400" dirty="0"/>
              <a:t>Illustration (Rule 5 Input Tax Credit Rules):</a:t>
            </a:r>
            <a:endParaRPr lang="en-US" sz="2400" dirty="0"/>
          </a:p>
          <a:p>
            <a:pPr marL="0" indent="0" algn="just">
              <a:buNone/>
            </a:pPr>
            <a:endParaRPr lang="en-IN" sz="2400" dirty="0"/>
          </a:p>
          <a:p>
            <a:pPr marL="0" indent="0" algn="just">
              <a:buNone/>
            </a:pPr>
            <a:r>
              <a:rPr lang="en-IN" sz="2400" dirty="0" err="1"/>
              <a:t>Akshay</a:t>
            </a:r>
            <a:r>
              <a:rPr lang="en-IN" sz="2400" dirty="0"/>
              <a:t> Steels Limited is a manufacturer of iron &amp; steel. It procures raw materials and inputs such as iron ore, chemicals, gases, etc. and capital goods including plant &amp; machinery, for the manufacture of such iron &amp; steel. In this example, it has been assumed that iron &amp; steel (which is the outward supply of </a:t>
            </a:r>
            <a:r>
              <a:rPr lang="en-IN" sz="2400" dirty="0" err="1"/>
              <a:t>Akshay</a:t>
            </a:r>
            <a:r>
              <a:rPr lang="en-IN" sz="2400" dirty="0"/>
              <a:t> Steels Ltd) is exempt from payment of taxes until 31-Mar-2020. Iron &amp; steel become taxable with effect from 01-Apr-2020. The method of </a:t>
            </a:r>
            <a:r>
              <a:rPr lang="en-IN" sz="2400" dirty="0" err="1"/>
              <a:t>availment</a:t>
            </a:r>
            <a:r>
              <a:rPr lang="en-IN" sz="2400" dirty="0"/>
              <a:t> of input tax credits on inputs contained in stock and capital goods as on 31-Mar-2020 is covered by this illustration</a:t>
            </a:r>
            <a:endParaRPr lang="en-US" sz="2400" dirty="0"/>
          </a:p>
          <a:p>
            <a:pPr marL="0" indent="0">
              <a:buNone/>
            </a:pPr>
            <a:endParaRPr lang="en-US" sz="2400" dirty="0"/>
          </a:p>
        </p:txBody>
      </p:sp>
    </p:spTree>
    <p:extLst>
      <p:ext uri="{BB962C8B-B14F-4D97-AF65-F5344CB8AC3E}">
        <p14:creationId xmlns:p14="http://schemas.microsoft.com/office/powerpoint/2010/main" val="1332723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806292295"/>
              </p:ext>
            </p:extLst>
          </p:nvPr>
        </p:nvGraphicFramePr>
        <p:xfrm>
          <a:off x="580103" y="100023"/>
          <a:ext cx="10392697" cy="6958236"/>
        </p:xfrm>
        <a:graphic>
          <a:graphicData uri="http://schemas.openxmlformats.org/drawingml/2006/table">
            <a:tbl>
              <a:tblPr firstRow="1" firstCol="1" bandRow="1">
                <a:tableStyleId>{2D5ABB26-0587-4C30-8999-92F81FD0307C}</a:tableStyleId>
              </a:tblPr>
              <a:tblGrid>
                <a:gridCol w="8931278">
                  <a:extLst>
                    <a:ext uri="{9D8B030D-6E8A-4147-A177-3AD203B41FA5}">
                      <a16:colId xmlns:a16="http://schemas.microsoft.com/office/drawing/2014/main" xmlns="" val="2512945362"/>
                    </a:ext>
                  </a:extLst>
                </a:gridCol>
                <a:gridCol w="1461419">
                  <a:extLst>
                    <a:ext uri="{9D8B030D-6E8A-4147-A177-3AD203B41FA5}">
                      <a16:colId xmlns:a16="http://schemas.microsoft.com/office/drawing/2014/main" xmlns="" val="2132768430"/>
                    </a:ext>
                  </a:extLst>
                </a:gridCol>
              </a:tblGrid>
              <a:tr h="368935">
                <a:tc>
                  <a:txBody>
                    <a:bodyPr/>
                    <a:lstStyle/>
                    <a:p>
                      <a:pPr marL="0" marR="0">
                        <a:lnSpc>
                          <a:spcPct val="150000"/>
                        </a:lnSpc>
                        <a:spcBef>
                          <a:spcPts val="0"/>
                        </a:spcBef>
                        <a:spcAft>
                          <a:spcPts val="0"/>
                        </a:spcAft>
                      </a:pPr>
                      <a:r>
                        <a:rPr lang="en-IN" sz="1700" b="1" dirty="0">
                          <a:effectLst/>
                        </a:rPr>
                        <a:t>Particulars</a:t>
                      </a:r>
                      <a:endParaRPr lang="en-US" sz="1700" b="1"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700" b="1" dirty="0">
                          <a:effectLst/>
                        </a:rPr>
                        <a:t> Amount </a:t>
                      </a:r>
                      <a:endParaRPr lang="en-US" sz="1700" b="1"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60431883"/>
                  </a:ext>
                </a:extLst>
              </a:tr>
              <a:tr h="278745">
                <a:tc>
                  <a:txBody>
                    <a:bodyPr/>
                    <a:lstStyle/>
                    <a:p>
                      <a:pPr marL="0" marR="0">
                        <a:lnSpc>
                          <a:spcPct val="150000"/>
                        </a:lnSpc>
                        <a:spcBef>
                          <a:spcPts val="0"/>
                        </a:spcBef>
                        <a:spcAft>
                          <a:spcPts val="0"/>
                        </a:spcAft>
                      </a:pPr>
                      <a:r>
                        <a:rPr lang="en-IN" sz="1700" dirty="0">
                          <a:effectLst/>
                        </a:rPr>
                        <a:t>Value of inputs in stock on 31-Mar-2020</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700">
                          <a:effectLst/>
                        </a:rPr>
                        <a:t>     1,00,000 </a:t>
                      </a:r>
                      <a:endParaRPr lang="en-US" sz="17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667574851"/>
                  </a:ext>
                </a:extLst>
              </a:tr>
              <a:tr h="278745">
                <a:tc>
                  <a:txBody>
                    <a:bodyPr/>
                    <a:lstStyle/>
                    <a:p>
                      <a:pPr marL="0" marR="0">
                        <a:lnSpc>
                          <a:spcPct val="150000"/>
                        </a:lnSpc>
                        <a:spcBef>
                          <a:spcPts val="0"/>
                        </a:spcBef>
                        <a:spcAft>
                          <a:spcPts val="0"/>
                        </a:spcAft>
                      </a:pPr>
                      <a:r>
                        <a:rPr lang="en-IN" sz="1700" dirty="0">
                          <a:effectLst/>
                        </a:rPr>
                        <a:t>IGST @18%</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700">
                          <a:effectLst/>
                        </a:rPr>
                        <a:t>        18,000 </a:t>
                      </a:r>
                      <a:endParaRPr lang="en-US" sz="17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530315299"/>
                  </a:ext>
                </a:extLst>
              </a:tr>
              <a:tr h="412110">
                <a:tc>
                  <a:txBody>
                    <a:bodyPr/>
                    <a:lstStyle/>
                    <a:p>
                      <a:pPr marL="0" marR="0">
                        <a:lnSpc>
                          <a:spcPct val="150000"/>
                        </a:lnSpc>
                        <a:spcBef>
                          <a:spcPts val="0"/>
                        </a:spcBef>
                        <a:spcAft>
                          <a:spcPts val="0"/>
                        </a:spcAft>
                      </a:pPr>
                      <a:r>
                        <a:rPr lang="en-IN" sz="1700" dirty="0">
                          <a:effectLst/>
                        </a:rPr>
                        <a:t>All inputs were procured after 01-Jul-2019</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pPr>
                      <a:endParaRPr lang="en-US" sz="1700">
                        <a:effectLst/>
                        <a:latin typeface="+mn-lt"/>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518765929"/>
                  </a:ext>
                </a:extLst>
              </a:tr>
              <a:tr h="322624">
                <a:tc>
                  <a:txBody>
                    <a:bodyPr/>
                    <a:lstStyle/>
                    <a:p>
                      <a:pPr marL="0" marR="0">
                        <a:lnSpc>
                          <a:spcPct val="150000"/>
                        </a:lnSpc>
                        <a:spcBef>
                          <a:spcPts val="0"/>
                        </a:spcBef>
                        <a:spcAft>
                          <a:spcPts val="0"/>
                        </a:spcAft>
                      </a:pPr>
                      <a:r>
                        <a:rPr lang="en-IN" sz="1700" dirty="0">
                          <a:effectLst/>
                        </a:rPr>
                        <a:t>Value of inputs contained in semi-finished goods held in stock on 31-Mar-2020</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700">
                          <a:effectLst/>
                        </a:rPr>
                        <a:t>     4,00,000 </a:t>
                      </a:r>
                      <a:endParaRPr lang="en-US" sz="17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78745148"/>
                  </a:ext>
                </a:extLst>
              </a:tr>
              <a:tr h="278745">
                <a:tc>
                  <a:txBody>
                    <a:bodyPr/>
                    <a:lstStyle/>
                    <a:p>
                      <a:pPr marL="0" marR="0">
                        <a:lnSpc>
                          <a:spcPct val="150000"/>
                        </a:lnSpc>
                        <a:spcBef>
                          <a:spcPts val="0"/>
                        </a:spcBef>
                        <a:spcAft>
                          <a:spcPts val="0"/>
                        </a:spcAft>
                      </a:pPr>
                      <a:r>
                        <a:rPr lang="en-IN" sz="1700" dirty="0">
                          <a:effectLst/>
                        </a:rPr>
                        <a:t>CGST @ 6%</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700">
                          <a:effectLst/>
                        </a:rPr>
                        <a:t>        24,000 </a:t>
                      </a:r>
                      <a:endParaRPr lang="en-US" sz="17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171800751"/>
                  </a:ext>
                </a:extLst>
              </a:tr>
              <a:tr h="278745">
                <a:tc>
                  <a:txBody>
                    <a:bodyPr/>
                    <a:lstStyle/>
                    <a:p>
                      <a:pPr marL="0" marR="0">
                        <a:lnSpc>
                          <a:spcPct val="150000"/>
                        </a:lnSpc>
                        <a:spcBef>
                          <a:spcPts val="0"/>
                        </a:spcBef>
                        <a:spcAft>
                          <a:spcPts val="0"/>
                        </a:spcAft>
                      </a:pPr>
                      <a:r>
                        <a:rPr lang="en-IN" sz="1700" dirty="0">
                          <a:effectLst/>
                        </a:rPr>
                        <a:t>SGST @ 6%</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700">
                          <a:effectLst/>
                        </a:rPr>
                        <a:t>        24,000 </a:t>
                      </a:r>
                      <a:endParaRPr lang="en-US" sz="17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98724419"/>
                  </a:ext>
                </a:extLst>
              </a:tr>
              <a:tr h="353455">
                <a:tc>
                  <a:txBody>
                    <a:bodyPr/>
                    <a:lstStyle/>
                    <a:p>
                      <a:pPr marL="0" marR="0">
                        <a:lnSpc>
                          <a:spcPct val="150000"/>
                        </a:lnSpc>
                        <a:spcBef>
                          <a:spcPts val="0"/>
                        </a:spcBef>
                        <a:spcAft>
                          <a:spcPts val="0"/>
                        </a:spcAft>
                      </a:pPr>
                      <a:r>
                        <a:rPr lang="en-IN" sz="1700" dirty="0">
                          <a:effectLst/>
                        </a:rPr>
                        <a:t>All inputs contained in semi-finished goods were procured after 01-May-2019</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pPr>
                      <a:endParaRPr lang="en-US" sz="1700">
                        <a:effectLst/>
                        <a:latin typeface="+mn-lt"/>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332462621"/>
                  </a:ext>
                </a:extLst>
              </a:tr>
              <a:tr h="439585">
                <a:tc>
                  <a:txBody>
                    <a:bodyPr/>
                    <a:lstStyle/>
                    <a:p>
                      <a:pPr marL="0" marR="0">
                        <a:lnSpc>
                          <a:spcPct val="150000"/>
                        </a:lnSpc>
                        <a:spcBef>
                          <a:spcPts val="0"/>
                        </a:spcBef>
                        <a:spcAft>
                          <a:spcPts val="0"/>
                        </a:spcAft>
                      </a:pPr>
                      <a:r>
                        <a:rPr lang="en-IN" sz="1700" dirty="0">
                          <a:effectLst/>
                        </a:rPr>
                        <a:t>Value of inputs contained in finished goods held in stock on 31-Mar-2020</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700">
                          <a:effectLst/>
                        </a:rPr>
                        <a:t>        50,000 </a:t>
                      </a:r>
                      <a:endParaRPr lang="en-US" sz="17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987900890"/>
                  </a:ext>
                </a:extLst>
              </a:tr>
              <a:tr h="278745">
                <a:tc>
                  <a:txBody>
                    <a:bodyPr/>
                    <a:lstStyle/>
                    <a:p>
                      <a:pPr marL="0" marR="0">
                        <a:lnSpc>
                          <a:spcPct val="150000"/>
                        </a:lnSpc>
                        <a:spcBef>
                          <a:spcPts val="0"/>
                        </a:spcBef>
                        <a:spcAft>
                          <a:spcPts val="0"/>
                        </a:spcAft>
                      </a:pPr>
                      <a:r>
                        <a:rPr lang="en-IN" sz="1700" dirty="0">
                          <a:effectLst/>
                        </a:rPr>
                        <a:t>CGST @ 6%</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700" dirty="0">
                          <a:effectLst/>
                        </a:rPr>
                        <a:t>          3,000 </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438608599"/>
                  </a:ext>
                </a:extLst>
              </a:tr>
              <a:tr h="278745">
                <a:tc>
                  <a:txBody>
                    <a:bodyPr/>
                    <a:lstStyle/>
                    <a:p>
                      <a:pPr marL="0" marR="0">
                        <a:lnSpc>
                          <a:spcPct val="150000"/>
                        </a:lnSpc>
                        <a:spcBef>
                          <a:spcPts val="0"/>
                        </a:spcBef>
                        <a:spcAft>
                          <a:spcPts val="0"/>
                        </a:spcAft>
                      </a:pPr>
                      <a:r>
                        <a:rPr lang="en-IN" sz="1700" dirty="0">
                          <a:effectLst/>
                        </a:rPr>
                        <a:t>SGST @ 6%</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700" dirty="0">
                          <a:effectLst/>
                        </a:rPr>
                        <a:t>          3,000 </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619088888"/>
                  </a:ext>
                </a:extLst>
              </a:tr>
              <a:tr h="380227">
                <a:tc>
                  <a:txBody>
                    <a:bodyPr/>
                    <a:lstStyle/>
                    <a:p>
                      <a:pPr marL="0" marR="0">
                        <a:lnSpc>
                          <a:spcPct val="150000"/>
                        </a:lnSpc>
                        <a:spcBef>
                          <a:spcPts val="0"/>
                        </a:spcBef>
                        <a:spcAft>
                          <a:spcPts val="0"/>
                        </a:spcAft>
                      </a:pPr>
                      <a:r>
                        <a:rPr lang="en-IN" sz="1700" dirty="0">
                          <a:effectLst/>
                        </a:rPr>
                        <a:t>Only inputs worth Rs.40,000 in finished goods were procured after 01-Apr-2019</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pPr>
                      <a:endParaRPr lang="en-US" sz="1700" dirty="0">
                        <a:effectLst/>
                        <a:latin typeface="+mn-lt"/>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8185521"/>
                  </a:ext>
                </a:extLst>
              </a:tr>
              <a:tr h="259040">
                <a:tc>
                  <a:txBody>
                    <a:bodyPr/>
                    <a:lstStyle/>
                    <a:p>
                      <a:pPr>
                        <a:lnSpc>
                          <a:spcPct val="107000"/>
                        </a:lnSpc>
                      </a:pPr>
                      <a:endParaRPr lang="en-US" sz="1700" dirty="0">
                        <a:effectLst/>
                        <a:latin typeface="+mn-lt"/>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pPr>
                      <a:endParaRPr lang="en-US" sz="1700" dirty="0">
                        <a:effectLst/>
                        <a:latin typeface="+mn-lt"/>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16936464"/>
                  </a:ext>
                </a:extLst>
              </a:tr>
              <a:tr h="278745">
                <a:tc>
                  <a:txBody>
                    <a:bodyPr/>
                    <a:lstStyle/>
                    <a:p>
                      <a:pPr marL="0" marR="0">
                        <a:lnSpc>
                          <a:spcPct val="150000"/>
                        </a:lnSpc>
                        <a:spcBef>
                          <a:spcPts val="0"/>
                        </a:spcBef>
                        <a:spcAft>
                          <a:spcPts val="0"/>
                        </a:spcAft>
                      </a:pPr>
                      <a:r>
                        <a:rPr lang="en-IN" sz="1700" dirty="0">
                          <a:effectLst/>
                        </a:rPr>
                        <a:t>Credit available in respect of inputs:</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pPr>
                      <a:endParaRPr lang="en-US" sz="1700" dirty="0">
                        <a:effectLst/>
                        <a:latin typeface="+mn-lt"/>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247777421"/>
                  </a:ext>
                </a:extLst>
              </a:tr>
              <a:tr h="278745">
                <a:tc>
                  <a:txBody>
                    <a:bodyPr/>
                    <a:lstStyle/>
                    <a:p>
                      <a:pPr marL="0" marR="0">
                        <a:lnSpc>
                          <a:spcPct val="150000"/>
                        </a:lnSpc>
                        <a:spcBef>
                          <a:spcPts val="0"/>
                        </a:spcBef>
                        <a:spcAft>
                          <a:spcPts val="0"/>
                        </a:spcAft>
                      </a:pPr>
                      <a:r>
                        <a:rPr lang="en-IN" sz="1700" dirty="0">
                          <a:effectLst/>
                        </a:rPr>
                        <a:t>CGST (Note 1)</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700" dirty="0">
                          <a:effectLst/>
                        </a:rPr>
                        <a:t>        26,400 </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88230561"/>
                  </a:ext>
                </a:extLst>
              </a:tr>
              <a:tr h="278745">
                <a:tc>
                  <a:txBody>
                    <a:bodyPr/>
                    <a:lstStyle/>
                    <a:p>
                      <a:pPr marL="0" marR="0">
                        <a:lnSpc>
                          <a:spcPct val="150000"/>
                        </a:lnSpc>
                        <a:spcBef>
                          <a:spcPts val="0"/>
                        </a:spcBef>
                        <a:spcAft>
                          <a:spcPts val="0"/>
                        </a:spcAft>
                      </a:pPr>
                      <a:r>
                        <a:rPr lang="en-IN" sz="1700">
                          <a:effectLst/>
                        </a:rPr>
                        <a:t>SGST (Note 2)</a:t>
                      </a:r>
                      <a:endParaRPr lang="en-US" sz="17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700" dirty="0">
                          <a:effectLst/>
                        </a:rPr>
                        <a:t>        26,400 </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42193744"/>
                  </a:ext>
                </a:extLst>
              </a:tr>
              <a:tr h="278745">
                <a:tc>
                  <a:txBody>
                    <a:bodyPr/>
                    <a:lstStyle/>
                    <a:p>
                      <a:pPr marL="0" marR="0">
                        <a:lnSpc>
                          <a:spcPct val="150000"/>
                        </a:lnSpc>
                        <a:spcBef>
                          <a:spcPts val="0"/>
                        </a:spcBef>
                        <a:spcAft>
                          <a:spcPts val="0"/>
                        </a:spcAft>
                      </a:pPr>
                      <a:r>
                        <a:rPr lang="en-IN" sz="1700">
                          <a:effectLst/>
                        </a:rPr>
                        <a:t>IGST (Note 3)</a:t>
                      </a:r>
                      <a:endParaRPr lang="en-US" sz="17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700" dirty="0">
                          <a:effectLst/>
                        </a:rPr>
                        <a:t>        18,000 </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193612546"/>
                  </a:ext>
                </a:extLst>
              </a:tr>
              <a:tr h="278745">
                <a:tc>
                  <a:txBody>
                    <a:bodyPr/>
                    <a:lstStyle/>
                    <a:p>
                      <a:pPr marL="0" marR="0">
                        <a:lnSpc>
                          <a:spcPct val="150000"/>
                        </a:lnSpc>
                        <a:spcBef>
                          <a:spcPts val="0"/>
                        </a:spcBef>
                        <a:spcAft>
                          <a:spcPts val="0"/>
                        </a:spcAft>
                      </a:pPr>
                      <a:r>
                        <a:rPr lang="en-IN" sz="1700">
                          <a:effectLst/>
                        </a:rPr>
                        <a:t>Total credit available on inputs</a:t>
                      </a:r>
                      <a:endParaRPr lang="en-US" sz="17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700" dirty="0">
                          <a:effectLst/>
                        </a:rPr>
                        <a:t>        70,800 </a:t>
                      </a:r>
                      <a:endParaRPr lang="en-US" sz="17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35584047"/>
                  </a:ext>
                </a:extLst>
              </a:tr>
            </a:tbl>
          </a:graphicData>
        </a:graphic>
      </p:graphicFrame>
    </p:spTree>
    <p:extLst>
      <p:ext uri="{BB962C8B-B14F-4D97-AF65-F5344CB8AC3E}">
        <p14:creationId xmlns:p14="http://schemas.microsoft.com/office/powerpoint/2010/main" val="34917129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314696296"/>
              </p:ext>
            </p:extLst>
          </p:nvPr>
        </p:nvGraphicFramePr>
        <p:xfrm>
          <a:off x="363795" y="186812"/>
          <a:ext cx="10854812" cy="5363989"/>
        </p:xfrm>
        <a:graphic>
          <a:graphicData uri="http://schemas.openxmlformats.org/drawingml/2006/table">
            <a:tbl>
              <a:tblPr firstRow="1" firstCol="1" bandRow="1">
                <a:tableStyleId>{2D5ABB26-0587-4C30-8999-92F81FD0307C}</a:tableStyleId>
              </a:tblPr>
              <a:tblGrid>
                <a:gridCol w="9328409">
                  <a:extLst>
                    <a:ext uri="{9D8B030D-6E8A-4147-A177-3AD203B41FA5}">
                      <a16:colId xmlns:a16="http://schemas.microsoft.com/office/drawing/2014/main" xmlns="" val="632133245"/>
                    </a:ext>
                  </a:extLst>
                </a:gridCol>
                <a:gridCol w="1526403">
                  <a:extLst>
                    <a:ext uri="{9D8B030D-6E8A-4147-A177-3AD203B41FA5}">
                      <a16:colId xmlns:a16="http://schemas.microsoft.com/office/drawing/2014/main" xmlns="" val="3000677833"/>
                    </a:ext>
                  </a:extLst>
                </a:gridCol>
              </a:tblGrid>
              <a:tr h="314633">
                <a:tc>
                  <a:txBody>
                    <a:bodyPr/>
                    <a:lstStyle/>
                    <a:p>
                      <a:pPr marL="0" marR="0">
                        <a:lnSpc>
                          <a:spcPct val="150000"/>
                        </a:lnSpc>
                        <a:spcBef>
                          <a:spcPts val="0"/>
                        </a:spcBef>
                        <a:spcAft>
                          <a:spcPts val="0"/>
                        </a:spcAft>
                      </a:pPr>
                      <a:r>
                        <a:rPr lang="en-IN" sz="1800" b="1" dirty="0">
                          <a:effectLst/>
                        </a:rPr>
                        <a:t>Particulars</a:t>
                      </a:r>
                      <a:endParaRPr lang="en-US" sz="1800" b="1"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b="1" dirty="0">
                          <a:effectLst/>
                        </a:rPr>
                        <a:t> Amount </a:t>
                      </a:r>
                      <a:endParaRPr lang="en-US" sz="1800" b="1"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680291687"/>
                  </a:ext>
                </a:extLst>
              </a:tr>
              <a:tr h="314633">
                <a:tc>
                  <a:txBody>
                    <a:bodyPr/>
                    <a:lstStyle/>
                    <a:p>
                      <a:pPr marL="0" marR="0">
                        <a:lnSpc>
                          <a:spcPct val="150000"/>
                        </a:lnSpc>
                        <a:spcBef>
                          <a:spcPts val="0"/>
                        </a:spcBef>
                        <a:spcAft>
                          <a:spcPts val="0"/>
                        </a:spcAft>
                      </a:pPr>
                      <a:r>
                        <a:rPr lang="en-IN" sz="1800" dirty="0">
                          <a:effectLst/>
                        </a:rPr>
                        <a:t>Value of capital goods used exclusively in relation to exempted goods held on 31-Mar-2020</a:t>
                      </a:r>
                      <a:endParaRPr lang="en-US" sz="18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800">
                          <a:effectLst/>
                        </a:rPr>
                        <a:t>  20,00,000 </a:t>
                      </a:r>
                      <a:endParaRPr lang="en-US" sz="18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180307225"/>
                  </a:ext>
                </a:extLst>
              </a:tr>
              <a:tr h="306001">
                <a:tc>
                  <a:txBody>
                    <a:bodyPr/>
                    <a:lstStyle/>
                    <a:p>
                      <a:pPr marL="0" marR="0">
                        <a:lnSpc>
                          <a:spcPct val="150000"/>
                        </a:lnSpc>
                        <a:spcBef>
                          <a:spcPts val="0"/>
                        </a:spcBef>
                        <a:spcAft>
                          <a:spcPts val="0"/>
                        </a:spcAft>
                      </a:pPr>
                      <a:r>
                        <a:rPr lang="en-IN" sz="1800" dirty="0">
                          <a:effectLst/>
                        </a:rPr>
                        <a:t>IGST @ 18%</a:t>
                      </a:r>
                      <a:endParaRPr lang="en-US" sz="18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800">
                          <a:effectLst/>
                        </a:rPr>
                        <a:t>     3,60,000 </a:t>
                      </a:r>
                      <a:endParaRPr lang="en-US" sz="18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159744303"/>
                  </a:ext>
                </a:extLst>
              </a:tr>
              <a:tr h="77668">
                <a:tc>
                  <a:txBody>
                    <a:bodyPr/>
                    <a:lstStyle/>
                    <a:p>
                      <a:pPr marL="0" marR="0">
                        <a:lnSpc>
                          <a:spcPct val="150000"/>
                        </a:lnSpc>
                        <a:spcBef>
                          <a:spcPts val="0"/>
                        </a:spcBef>
                        <a:spcAft>
                          <a:spcPts val="0"/>
                        </a:spcAft>
                      </a:pPr>
                      <a:r>
                        <a:rPr lang="en-IN" sz="1800" dirty="0">
                          <a:effectLst/>
                        </a:rPr>
                        <a:t> </a:t>
                      </a:r>
                      <a:endParaRPr lang="en-US" sz="18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800">
                          <a:effectLst/>
                        </a:rPr>
                        <a:t> </a:t>
                      </a:r>
                      <a:endParaRPr lang="en-US" sz="18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523197026"/>
                  </a:ext>
                </a:extLst>
              </a:tr>
              <a:tr h="306001">
                <a:tc>
                  <a:txBody>
                    <a:bodyPr/>
                    <a:lstStyle/>
                    <a:p>
                      <a:pPr marL="0" marR="0">
                        <a:lnSpc>
                          <a:spcPct val="150000"/>
                        </a:lnSpc>
                        <a:spcBef>
                          <a:spcPts val="0"/>
                        </a:spcBef>
                        <a:spcAft>
                          <a:spcPts val="0"/>
                        </a:spcAft>
                      </a:pPr>
                      <a:r>
                        <a:rPr lang="en-IN" sz="1800" dirty="0">
                          <a:effectLst/>
                        </a:rPr>
                        <a:t>Credit available in respect of capital goods:</a:t>
                      </a:r>
                      <a:endParaRPr lang="en-US" sz="18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pPr>
                      <a:endParaRPr lang="en-US" sz="1800">
                        <a:effectLst/>
                        <a:latin typeface="+mn-lt"/>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461681453"/>
                  </a:ext>
                </a:extLst>
              </a:tr>
              <a:tr h="263549">
                <a:tc>
                  <a:txBody>
                    <a:bodyPr/>
                    <a:lstStyle/>
                    <a:p>
                      <a:pPr marL="0" marR="0">
                        <a:lnSpc>
                          <a:spcPct val="150000"/>
                        </a:lnSpc>
                        <a:spcBef>
                          <a:spcPts val="0"/>
                        </a:spcBef>
                        <a:spcAft>
                          <a:spcPts val="0"/>
                        </a:spcAft>
                      </a:pPr>
                      <a:r>
                        <a:rPr lang="en-IN" sz="1800" dirty="0">
                          <a:effectLst/>
                        </a:rPr>
                        <a:t>Date of invoice of capital goods</a:t>
                      </a:r>
                      <a:endParaRPr lang="en-US" sz="18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22-Jan-2018</a:t>
                      </a:r>
                      <a:endParaRPr lang="en-US" sz="18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75789199"/>
                  </a:ext>
                </a:extLst>
              </a:tr>
              <a:tr h="407097">
                <a:tc>
                  <a:txBody>
                    <a:bodyPr/>
                    <a:lstStyle/>
                    <a:p>
                      <a:pPr marL="0" marR="0">
                        <a:lnSpc>
                          <a:spcPct val="150000"/>
                        </a:lnSpc>
                        <a:spcBef>
                          <a:spcPts val="0"/>
                        </a:spcBef>
                        <a:spcAft>
                          <a:spcPts val="0"/>
                        </a:spcAft>
                      </a:pPr>
                      <a:r>
                        <a:rPr lang="en-IN" sz="1800" dirty="0">
                          <a:effectLst/>
                        </a:rPr>
                        <a:t>Date from which the exempt goods become taxable</a:t>
                      </a:r>
                      <a:endParaRPr lang="en-US" sz="18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dirty="0">
                          <a:effectLst/>
                        </a:rPr>
                        <a:t>01-Apr-2020</a:t>
                      </a:r>
                      <a:endParaRPr lang="en-US" sz="18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585234874"/>
                  </a:ext>
                </a:extLst>
              </a:tr>
              <a:tr h="306001">
                <a:tc>
                  <a:txBody>
                    <a:bodyPr/>
                    <a:lstStyle/>
                    <a:p>
                      <a:pPr marL="0" marR="0">
                        <a:lnSpc>
                          <a:spcPct val="150000"/>
                        </a:lnSpc>
                        <a:spcBef>
                          <a:spcPts val="0"/>
                        </a:spcBef>
                        <a:spcAft>
                          <a:spcPts val="0"/>
                        </a:spcAft>
                      </a:pPr>
                      <a:r>
                        <a:rPr lang="en-IN" sz="1800" dirty="0">
                          <a:effectLst/>
                        </a:rPr>
                        <a:t>No. of quarters from date of invoice</a:t>
                      </a:r>
                      <a:endParaRPr lang="en-US" sz="18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9</a:t>
                      </a:r>
                      <a:endParaRPr lang="en-US" sz="18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492868601"/>
                  </a:ext>
                </a:extLst>
              </a:tr>
              <a:tr h="306001">
                <a:tc>
                  <a:txBody>
                    <a:bodyPr/>
                    <a:lstStyle/>
                    <a:p>
                      <a:pPr marL="0" marR="0">
                        <a:lnSpc>
                          <a:spcPct val="150000"/>
                        </a:lnSpc>
                        <a:spcBef>
                          <a:spcPts val="0"/>
                        </a:spcBef>
                        <a:spcAft>
                          <a:spcPts val="0"/>
                        </a:spcAft>
                      </a:pPr>
                      <a:r>
                        <a:rPr lang="en-IN" sz="1800" dirty="0">
                          <a:effectLst/>
                        </a:rPr>
                        <a:t>Percentage points to be reduced (5% per quarter) (Note 4)</a:t>
                      </a:r>
                      <a:endParaRPr lang="en-US" sz="18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45%</a:t>
                      </a:r>
                      <a:endParaRPr lang="en-US" sz="180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489432812"/>
                  </a:ext>
                </a:extLst>
              </a:tr>
              <a:tr h="83301">
                <a:tc>
                  <a:txBody>
                    <a:bodyPr/>
                    <a:lstStyle/>
                    <a:p>
                      <a:pPr marL="0" marR="0">
                        <a:lnSpc>
                          <a:spcPct val="150000"/>
                        </a:lnSpc>
                        <a:spcBef>
                          <a:spcPts val="0"/>
                        </a:spcBef>
                        <a:spcAft>
                          <a:spcPts val="0"/>
                        </a:spcAft>
                      </a:pPr>
                      <a:r>
                        <a:rPr lang="en-IN" sz="1800" dirty="0">
                          <a:effectLst/>
                        </a:rPr>
                        <a:t> </a:t>
                      </a:r>
                      <a:endParaRPr lang="en-US" sz="18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50000"/>
                        </a:lnSpc>
                        <a:spcBef>
                          <a:spcPts val="0"/>
                        </a:spcBef>
                        <a:spcAft>
                          <a:spcPts val="0"/>
                        </a:spcAft>
                      </a:pPr>
                      <a:r>
                        <a:rPr lang="en-IN" sz="1800" dirty="0">
                          <a:effectLst/>
                        </a:rPr>
                        <a:t> </a:t>
                      </a:r>
                      <a:endParaRPr lang="en-US" sz="18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663912117"/>
                  </a:ext>
                </a:extLst>
              </a:tr>
              <a:tr h="426229">
                <a:tc>
                  <a:txBody>
                    <a:bodyPr/>
                    <a:lstStyle/>
                    <a:p>
                      <a:pPr marL="0" marR="0">
                        <a:lnSpc>
                          <a:spcPct val="150000"/>
                        </a:lnSpc>
                        <a:spcBef>
                          <a:spcPts val="0"/>
                        </a:spcBef>
                        <a:spcAft>
                          <a:spcPts val="0"/>
                        </a:spcAft>
                      </a:pPr>
                      <a:r>
                        <a:rPr lang="en-IN" sz="1800" dirty="0">
                          <a:effectLst/>
                        </a:rPr>
                        <a:t>IGST paid on the capital goods used exclusively in relation to goods exempted up to 31-Mar-2020</a:t>
                      </a:r>
                      <a:endParaRPr lang="en-US" sz="18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800" dirty="0">
                          <a:effectLst/>
                        </a:rPr>
                        <a:t>     3,60,000 </a:t>
                      </a:r>
                      <a:endParaRPr lang="en-US" sz="18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77534862"/>
                  </a:ext>
                </a:extLst>
              </a:tr>
              <a:tr h="392809">
                <a:tc>
                  <a:txBody>
                    <a:bodyPr/>
                    <a:lstStyle/>
                    <a:p>
                      <a:pPr marL="0" marR="0">
                        <a:lnSpc>
                          <a:spcPct val="150000"/>
                        </a:lnSpc>
                        <a:spcBef>
                          <a:spcPts val="0"/>
                        </a:spcBef>
                        <a:spcAft>
                          <a:spcPts val="0"/>
                        </a:spcAft>
                      </a:pPr>
                      <a:r>
                        <a:rPr lang="en-IN" sz="1800" dirty="0">
                          <a:effectLst/>
                        </a:rPr>
                        <a:t>ITC to be reduced by 45%</a:t>
                      </a:r>
                      <a:endParaRPr lang="en-US" sz="18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800" dirty="0">
                          <a:effectLst/>
                        </a:rPr>
                        <a:t>   (1,62,000)</a:t>
                      </a:r>
                      <a:endParaRPr lang="en-US" sz="18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932019062"/>
                  </a:ext>
                </a:extLst>
              </a:tr>
              <a:tr h="306001">
                <a:tc>
                  <a:txBody>
                    <a:bodyPr/>
                    <a:lstStyle/>
                    <a:p>
                      <a:pPr marL="0" marR="0">
                        <a:lnSpc>
                          <a:spcPct val="150000"/>
                        </a:lnSpc>
                        <a:spcBef>
                          <a:spcPts val="0"/>
                        </a:spcBef>
                        <a:spcAft>
                          <a:spcPts val="0"/>
                        </a:spcAft>
                      </a:pPr>
                      <a:r>
                        <a:rPr lang="en-IN" sz="1800" dirty="0">
                          <a:effectLst/>
                        </a:rPr>
                        <a:t>Credit (IGST) available on capital goods</a:t>
                      </a:r>
                      <a:endParaRPr lang="en-US" sz="18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800" dirty="0">
                          <a:effectLst/>
                        </a:rPr>
                        <a:t>     1,98,000 </a:t>
                      </a:r>
                      <a:endParaRPr lang="en-US" sz="1800" dirty="0">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161108961"/>
                  </a:ext>
                </a:extLst>
              </a:tr>
            </a:tbl>
          </a:graphicData>
        </a:graphic>
      </p:graphicFrame>
    </p:spTree>
    <p:extLst>
      <p:ext uri="{BB962C8B-B14F-4D97-AF65-F5344CB8AC3E}">
        <p14:creationId xmlns:p14="http://schemas.microsoft.com/office/powerpoint/2010/main" val="38856699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0271" y="275303"/>
            <a:ext cx="11149781" cy="5901660"/>
          </a:xfrm>
        </p:spPr>
        <p:txBody>
          <a:bodyPr/>
          <a:lstStyle/>
          <a:p>
            <a:pPr marL="0" indent="0">
              <a:buNone/>
            </a:pPr>
            <a:r>
              <a:rPr lang="en-IN" sz="1800" b="1" dirty="0"/>
              <a:t>Working notes:</a:t>
            </a:r>
            <a:endParaRPr lang="en-US" sz="1800" b="1" dirty="0"/>
          </a:p>
          <a:p>
            <a:pPr marL="0" indent="0">
              <a:buNone/>
            </a:pPr>
            <a:r>
              <a:rPr lang="en-IN" sz="1800" b="1" dirty="0"/>
              <a:t>Note 1: CGST credits on inputs on stock held on 31-Mar-2020:</a:t>
            </a:r>
            <a:endParaRPr lang="en-US" sz="1800" b="1" dirty="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152508168"/>
              </p:ext>
            </p:extLst>
          </p:nvPr>
        </p:nvGraphicFramePr>
        <p:xfrm>
          <a:off x="976896" y="1039448"/>
          <a:ext cx="8904523" cy="4222306"/>
        </p:xfrm>
        <a:graphic>
          <a:graphicData uri="http://schemas.openxmlformats.org/drawingml/2006/table">
            <a:tbl>
              <a:tblPr firstRow="1" firstCol="1" bandRow="1">
                <a:tableStyleId>{2D5ABB26-0587-4C30-8999-92F81FD0307C}</a:tableStyleId>
              </a:tblPr>
              <a:tblGrid>
                <a:gridCol w="344628">
                  <a:extLst>
                    <a:ext uri="{9D8B030D-6E8A-4147-A177-3AD203B41FA5}">
                      <a16:colId xmlns:a16="http://schemas.microsoft.com/office/drawing/2014/main" xmlns="" val="1189650265"/>
                    </a:ext>
                  </a:extLst>
                </a:gridCol>
                <a:gridCol w="6787524">
                  <a:extLst>
                    <a:ext uri="{9D8B030D-6E8A-4147-A177-3AD203B41FA5}">
                      <a16:colId xmlns:a16="http://schemas.microsoft.com/office/drawing/2014/main" xmlns="" val="4176319980"/>
                    </a:ext>
                  </a:extLst>
                </a:gridCol>
                <a:gridCol w="910255">
                  <a:extLst>
                    <a:ext uri="{9D8B030D-6E8A-4147-A177-3AD203B41FA5}">
                      <a16:colId xmlns:a16="http://schemas.microsoft.com/office/drawing/2014/main" xmlns="" val="586885434"/>
                    </a:ext>
                  </a:extLst>
                </a:gridCol>
                <a:gridCol w="862116">
                  <a:extLst>
                    <a:ext uri="{9D8B030D-6E8A-4147-A177-3AD203B41FA5}">
                      <a16:colId xmlns:a16="http://schemas.microsoft.com/office/drawing/2014/main" xmlns="" val="3768613916"/>
                    </a:ext>
                  </a:extLst>
                </a:gridCol>
              </a:tblGrid>
              <a:tr h="245363">
                <a:tc>
                  <a:txBody>
                    <a:bodyPr/>
                    <a:lstStyle/>
                    <a:p>
                      <a:pPr marL="0" marR="0">
                        <a:lnSpc>
                          <a:spcPct val="150000"/>
                        </a:lnSpc>
                        <a:spcBef>
                          <a:spcPts val="0"/>
                        </a:spcBef>
                        <a:spcAft>
                          <a:spcPts val="0"/>
                        </a:spcAft>
                      </a:pPr>
                      <a:r>
                        <a:rPr lang="en-IN" sz="1800">
                          <a:effectLst/>
                        </a:rPr>
                        <a:t>a</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50000"/>
                        </a:lnSpc>
                        <a:spcBef>
                          <a:spcPts val="0"/>
                        </a:spcBef>
                        <a:spcAft>
                          <a:spcPts val="0"/>
                        </a:spcAft>
                      </a:pPr>
                      <a:r>
                        <a:rPr lang="en-IN" sz="1800" dirty="0">
                          <a:effectLst/>
                        </a:rPr>
                        <a:t>ITC on the value of inputs </a:t>
                      </a:r>
                      <a:endParaRPr lang="en-US" sz="1800" dirty="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1000"/>
                        </a:spcAft>
                      </a:pPr>
                      <a:r>
                        <a:rPr lang="en-IN" sz="1800">
                          <a:effectLst/>
                        </a:rPr>
                        <a:t> </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096250294"/>
                  </a:ext>
                </a:extLst>
              </a:tr>
              <a:tr h="1066233">
                <a:tc>
                  <a:txBody>
                    <a:bodyPr/>
                    <a:lstStyle/>
                    <a:p>
                      <a:pPr marL="0" marR="0">
                        <a:lnSpc>
                          <a:spcPct val="150000"/>
                        </a:lnSpc>
                        <a:spcBef>
                          <a:spcPts val="0"/>
                        </a:spcBef>
                        <a:spcAft>
                          <a:spcPts val="0"/>
                        </a:spcAft>
                      </a:pPr>
                      <a:r>
                        <a:rPr lang="en-IN" sz="1800">
                          <a:effectLst/>
                        </a:rPr>
                        <a:t>b</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50000"/>
                        </a:lnSpc>
                        <a:spcBef>
                          <a:spcPts val="0"/>
                        </a:spcBef>
                        <a:spcAft>
                          <a:spcPts val="0"/>
                        </a:spcAft>
                      </a:pPr>
                      <a:r>
                        <a:rPr lang="en-IN" sz="1800" dirty="0">
                          <a:effectLst/>
                        </a:rPr>
                        <a:t>ITC on the value of inputs contained in semi-finished goods: All inputs were acquired within 1 year prior to the effective date on which the goods become taxable. Hence, entire ITC would be allowed.</a:t>
                      </a:r>
                      <a:endParaRPr lang="en-US" sz="1800" dirty="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800">
                          <a:effectLst/>
                        </a:rPr>
                        <a:t>24,000</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57200" marR="0">
                        <a:lnSpc>
                          <a:spcPct val="150000"/>
                        </a:lnSpc>
                        <a:spcBef>
                          <a:spcPts val="0"/>
                        </a:spcBef>
                        <a:spcAft>
                          <a:spcPts val="1000"/>
                        </a:spcAft>
                      </a:pPr>
                      <a:r>
                        <a:rPr lang="en-IN" sz="1800">
                          <a:effectLst/>
                        </a:rPr>
                        <a:t> </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980796419"/>
                  </a:ext>
                </a:extLst>
              </a:tr>
              <a:tr h="1613479">
                <a:tc>
                  <a:txBody>
                    <a:bodyPr/>
                    <a:lstStyle/>
                    <a:p>
                      <a:pPr marL="0" marR="0">
                        <a:lnSpc>
                          <a:spcPct val="150000"/>
                        </a:lnSpc>
                        <a:spcBef>
                          <a:spcPts val="0"/>
                        </a:spcBef>
                        <a:spcAft>
                          <a:spcPts val="0"/>
                        </a:spcAft>
                      </a:pPr>
                      <a:r>
                        <a:rPr lang="en-IN" sz="1800">
                          <a:effectLst/>
                        </a:rPr>
                        <a:t>c</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50000"/>
                        </a:lnSpc>
                        <a:spcBef>
                          <a:spcPts val="0"/>
                        </a:spcBef>
                        <a:spcAft>
                          <a:spcPts val="0"/>
                        </a:spcAft>
                      </a:pPr>
                      <a:r>
                        <a:rPr lang="en-IN" sz="1800" dirty="0">
                          <a:effectLst/>
                        </a:rPr>
                        <a:t>ITC on the value of inputs contained in finished goods: Out of the total stock of Rs.50,000/-, inputs totalling to Rs.10,000/- are older than 1 year from the effective date on which the goods become taxable. Therefore, ITC to this extent stands disallowed. ITC on inputs contained in stock of Rs.40,000 would be eligible. [Eligible credit = 40,000 * 6%]</a:t>
                      </a:r>
                      <a:endParaRPr lang="en-US" sz="1800" dirty="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800" dirty="0">
                          <a:effectLst/>
                        </a:rPr>
                        <a:t>2,400</a:t>
                      </a:r>
                      <a:endParaRPr lang="en-US" sz="1800" dirty="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1000"/>
                        </a:spcAft>
                      </a:pPr>
                      <a:r>
                        <a:rPr lang="en-IN" sz="1800" dirty="0">
                          <a:effectLst/>
                        </a:rPr>
                        <a:t> </a:t>
                      </a:r>
                      <a:endParaRPr lang="en-US" sz="1800" dirty="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217776813"/>
                  </a:ext>
                </a:extLst>
              </a:tr>
              <a:tr h="518986">
                <a:tc>
                  <a:txBody>
                    <a:bodyPr/>
                    <a:lstStyle/>
                    <a:p>
                      <a:pPr marL="0" marR="0">
                        <a:lnSpc>
                          <a:spcPct val="150000"/>
                        </a:lnSpc>
                        <a:spcBef>
                          <a:spcPts val="0"/>
                        </a:spcBef>
                        <a:spcAft>
                          <a:spcPts val="0"/>
                        </a:spcAft>
                      </a:pPr>
                      <a:r>
                        <a:rPr lang="en-IN" sz="1800">
                          <a:effectLst/>
                        </a:rPr>
                        <a:t> </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50000"/>
                        </a:lnSpc>
                        <a:spcBef>
                          <a:spcPts val="0"/>
                        </a:spcBef>
                        <a:spcAft>
                          <a:spcPts val="0"/>
                        </a:spcAft>
                      </a:pPr>
                      <a:r>
                        <a:rPr lang="en-IN" sz="1800" b="1" dirty="0">
                          <a:effectLst/>
                        </a:rPr>
                        <a:t>CGST credit available on inputs</a:t>
                      </a:r>
                      <a:endParaRPr lang="en-US" sz="1800" b="1" dirty="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800" b="1" dirty="0">
                          <a:effectLst/>
                        </a:rPr>
                        <a:t> </a:t>
                      </a:r>
                      <a:endParaRPr lang="en-US" sz="1800" b="1" dirty="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1000"/>
                        </a:spcAft>
                      </a:pPr>
                      <a:r>
                        <a:rPr lang="en-IN" sz="1800" b="1" dirty="0">
                          <a:effectLst/>
                        </a:rPr>
                        <a:t>26,400</a:t>
                      </a:r>
                      <a:endParaRPr lang="en-US" sz="1800" b="1" dirty="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20947284"/>
                  </a:ext>
                </a:extLst>
              </a:tr>
            </a:tbl>
          </a:graphicData>
        </a:graphic>
      </p:graphicFrame>
    </p:spTree>
    <p:extLst>
      <p:ext uri="{BB962C8B-B14F-4D97-AF65-F5344CB8AC3E}">
        <p14:creationId xmlns:p14="http://schemas.microsoft.com/office/powerpoint/2010/main" val="21231339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63794"/>
            <a:ext cx="10515600" cy="5813169"/>
          </a:xfrm>
        </p:spPr>
        <p:txBody>
          <a:bodyPr/>
          <a:lstStyle/>
          <a:p>
            <a:pPr marL="0" indent="0">
              <a:buNone/>
            </a:pPr>
            <a:r>
              <a:rPr lang="en-IN" sz="1800" b="1" dirty="0"/>
              <a:t>Note 2: SGST credits on inputs on stock held on 31-Mar-2020:</a:t>
            </a:r>
          </a:p>
          <a:p>
            <a:pPr marL="0" indent="0">
              <a:buNone/>
            </a:pPr>
            <a:endParaRPr lang="en-IN" sz="1800" dirty="0"/>
          </a:p>
          <a:p>
            <a:pPr marL="0" indent="0">
              <a:buNone/>
            </a:pPr>
            <a:endParaRPr lang="en-IN" sz="1800" dirty="0"/>
          </a:p>
          <a:p>
            <a:pPr marL="0" indent="0">
              <a:buNone/>
            </a:pPr>
            <a:endParaRPr lang="en-IN" sz="1800" dirty="0"/>
          </a:p>
          <a:p>
            <a:pPr marL="0" indent="0">
              <a:buNone/>
            </a:pPr>
            <a:endParaRPr lang="en-IN" sz="1800" dirty="0"/>
          </a:p>
          <a:p>
            <a:pPr marL="0" indent="0">
              <a:buNone/>
            </a:pPr>
            <a:endParaRPr lang="en-IN" sz="1800" dirty="0"/>
          </a:p>
          <a:p>
            <a:pPr marL="0" indent="0">
              <a:buNone/>
            </a:pPr>
            <a:endParaRPr lang="en-IN" sz="1800" dirty="0"/>
          </a:p>
          <a:p>
            <a:pPr marL="0" indent="0">
              <a:buNone/>
            </a:pPr>
            <a:r>
              <a:rPr lang="en-IN" sz="1800" b="1" dirty="0"/>
              <a:t>Note 3: IGST credits on inputs on stock held on 31-Mar-2020:</a:t>
            </a:r>
            <a:endParaRPr lang="en-US" sz="1800" b="1" dirty="0"/>
          </a:p>
          <a:p>
            <a:pPr marL="0" indent="0">
              <a:buNone/>
            </a:pPr>
            <a:endParaRPr lang="en-IN" sz="1800" dirty="0"/>
          </a:p>
          <a:p>
            <a:pPr marL="0" indent="0">
              <a:buNone/>
            </a:pPr>
            <a:endParaRPr lang="en-IN" sz="1800" dirty="0"/>
          </a:p>
          <a:p>
            <a:pPr marL="0" indent="0">
              <a:buNone/>
            </a:pPr>
            <a:endParaRPr lang="en-IN" sz="1800" dirty="0"/>
          </a:p>
          <a:p>
            <a:pPr marL="0" indent="0">
              <a:buNone/>
            </a:pPr>
            <a:endParaRPr lang="en-IN" sz="1800" dirty="0"/>
          </a:p>
          <a:p>
            <a:pPr marL="0" indent="0">
              <a:buNone/>
            </a:pPr>
            <a:endParaRPr lang="en-IN" sz="1800" dirty="0"/>
          </a:p>
          <a:p>
            <a:pPr marL="0" indent="0">
              <a:buNone/>
            </a:pPr>
            <a:endParaRPr lang="en-US" sz="1800" dirty="0"/>
          </a:p>
          <a:p>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924513463"/>
              </p:ext>
            </p:extLst>
          </p:nvPr>
        </p:nvGraphicFramePr>
        <p:xfrm>
          <a:off x="950748" y="845754"/>
          <a:ext cx="9451782" cy="1773208"/>
        </p:xfrm>
        <a:graphic>
          <a:graphicData uri="http://schemas.openxmlformats.org/drawingml/2006/table">
            <a:tbl>
              <a:tblPr firstRow="1" firstCol="1" bandRow="1">
                <a:tableStyleId>{2D5ABB26-0587-4C30-8999-92F81FD0307C}</a:tableStyleId>
              </a:tblPr>
              <a:tblGrid>
                <a:gridCol w="332138">
                  <a:extLst>
                    <a:ext uri="{9D8B030D-6E8A-4147-A177-3AD203B41FA5}">
                      <a16:colId xmlns:a16="http://schemas.microsoft.com/office/drawing/2014/main" xmlns="" val="3856509345"/>
                    </a:ext>
                  </a:extLst>
                </a:gridCol>
                <a:gridCol w="7390851">
                  <a:extLst>
                    <a:ext uri="{9D8B030D-6E8A-4147-A177-3AD203B41FA5}">
                      <a16:colId xmlns:a16="http://schemas.microsoft.com/office/drawing/2014/main" xmlns="" val="765630715"/>
                    </a:ext>
                  </a:extLst>
                </a:gridCol>
                <a:gridCol w="891638">
                  <a:extLst>
                    <a:ext uri="{9D8B030D-6E8A-4147-A177-3AD203B41FA5}">
                      <a16:colId xmlns:a16="http://schemas.microsoft.com/office/drawing/2014/main" xmlns="" val="2573069130"/>
                    </a:ext>
                  </a:extLst>
                </a:gridCol>
                <a:gridCol w="837155">
                  <a:extLst>
                    <a:ext uri="{9D8B030D-6E8A-4147-A177-3AD203B41FA5}">
                      <a16:colId xmlns:a16="http://schemas.microsoft.com/office/drawing/2014/main" xmlns="" val="2332283749"/>
                    </a:ext>
                  </a:extLst>
                </a:gridCol>
              </a:tblGrid>
              <a:tr h="338183">
                <a:tc>
                  <a:txBody>
                    <a:bodyPr/>
                    <a:lstStyle/>
                    <a:p>
                      <a:pPr marL="0" marR="0">
                        <a:lnSpc>
                          <a:spcPct val="150000"/>
                        </a:lnSpc>
                        <a:spcBef>
                          <a:spcPts val="0"/>
                        </a:spcBef>
                        <a:spcAft>
                          <a:spcPts val="0"/>
                        </a:spcAft>
                      </a:pPr>
                      <a:r>
                        <a:rPr lang="en-IN" sz="1800">
                          <a:effectLst/>
                        </a:rPr>
                        <a:t>a</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50000"/>
                        </a:lnSpc>
                        <a:spcBef>
                          <a:spcPts val="0"/>
                        </a:spcBef>
                        <a:spcAft>
                          <a:spcPts val="0"/>
                        </a:spcAft>
                      </a:pPr>
                      <a:r>
                        <a:rPr lang="en-IN" sz="1800" dirty="0">
                          <a:effectLst/>
                        </a:rPr>
                        <a:t>ITC on the value of inputs </a:t>
                      </a:r>
                      <a:endParaRPr lang="en-US" sz="1800" dirty="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 </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1000"/>
                        </a:spcAft>
                      </a:pPr>
                      <a:r>
                        <a:rPr lang="en-IN" sz="1800">
                          <a:effectLst/>
                        </a:rPr>
                        <a:t> </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544331965"/>
                  </a:ext>
                </a:extLst>
              </a:tr>
              <a:tr h="338183">
                <a:tc>
                  <a:txBody>
                    <a:bodyPr/>
                    <a:lstStyle/>
                    <a:p>
                      <a:pPr marL="0" marR="0">
                        <a:lnSpc>
                          <a:spcPct val="150000"/>
                        </a:lnSpc>
                        <a:spcBef>
                          <a:spcPts val="0"/>
                        </a:spcBef>
                        <a:spcAft>
                          <a:spcPts val="0"/>
                        </a:spcAft>
                      </a:pPr>
                      <a:r>
                        <a:rPr lang="en-IN" sz="1800">
                          <a:effectLst/>
                        </a:rPr>
                        <a:t>b</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50000"/>
                        </a:lnSpc>
                        <a:spcBef>
                          <a:spcPts val="0"/>
                        </a:spcBef>
                        <a:spcAft>
                          <a:spcPts val="0"/>
                        </a:spcAft>
                      </a:pPr>
                      <a:r>
                        <a:rPr lang="en-IN" sz="1800" dirty="0">
                          <a:effectLst/>
                        </a:rPr>
                        <a:t>ITC on the value of inputs contained in semi-finished goods: Refer Note 1 </a:t>
                      </a:r>
                      <a:endParaRPr lang="en-US" sz="1800" dirty="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800">
                          <a:effectLst/>
                        </a:rPr>
                        <a:t>24,000</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1000"/>
                        </a:spcAft>
                      </a:pPr>
                      <a:r>
                        <a:rPr lang="en-IN" sz="1800">
                          <a:effectLst/>
                        </a:rPr>
                        <a:t> </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16901901"/>
                  </a:ext>
                </a:extLst>
              </a:tr>
              <a:tr h="338183">
                <a:tc>
                  <a:txBody>
                    <a:bodyPr/>
                    <a:lstStyle/>
                    <a:p>
                      <a:pPr marL="0" marR="0">
                        <a:lnSpc>
                          <a:spcPct val="150000"/>
                        </a:lnSpc>
                        <a:spcBef>
                          <a:spcPts val="0"/>
                        </a:spcBef>
                        <a:spcAft>
                          <a:spcPts val="0"/>
                        </a:spcAft>
                      </a:pPr>
                      <a:r>
                        <a:rPr lang="en-IN" sz="1800">
                          <a:effectLst/>
                        </a:rPr>
                        <a:t>c</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50000"/>
                        </a:lnSpc>
                        <a:spcBef>
                          <a:spcPts val="0"/>
                        </a:spcBef>
                        <a:spcAft>
                          <a:spcPts val="0"/>
                        </a:spcAft>
                      </a:pPr>
                      <a:r>
                        <a:rPr lang="en-IN" sz="1800">
                          <a:effectLst/>
                        </a:rPr>
                        <a:t>ITC on the value of inputs contained in finished goods: Refer Note 1</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800">
                          <a:effectLst/>
                        </a:rPr>
                        <a:t>2,400</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1000"/>
                        </a:spcAft>
                      </a:pPr>
                      <a:r>
                        <a:rPr lang="en-IN" sz="1800">
                          <a:effectLst/>
                        </a:rPr>
                        <a:t> </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8861715"/>
                  </a:ext>
                </a:extLst>
              </a:tr>
              <a:tr h="538768">
                <a:tc>
                  <a:txBody>
                    <a:bodyPr/>
                    <a:lstStyle/>
                    <a:p>
                      <a:pPr marL="0" marR="0">
                        <a:lnSpc>
                          <a:spcPct val="150000"/>
                        </a:lnSpc>
                        <a:spcBef>
                          <a:spcPts val="0"/>
                        </a:spcBef>
                        <a:spcAft>
                          <a:spcPts val="0"/>
                        </a:spcAft>
                      </a:pPr>
                      <a:r>
                        <a:rPr lang="en-IN" sz="1800">
                          <a:effectLst/>
                        </a:rPr>
                        <a:t> </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50000"/>
                        </a:lnSpc>
                        <a:spcBef>
                          <a:spcPts val="0"/>
                        </a:spcBef>
                        <a:spcAft>
                          <a:spcPts val="0"/>
                        </a:spcAft>
                      </a:pPr>
                      <a:r>
                        <a:rPr lang="en-IN" sz="1800" b="1" dirty="0">
                          <a:effectLst/>
                        </a:rPr>
                        <a:t>SGST credit available on inputs</a:t>
                      </a:r>
                      <a:endParaRPr lang="en-US" sz="1800" b="1" dirty="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800" b="1" dirty="0">
                          <a:effectLst/>
                        </a:rPr>
                        <a:t> </a:t>
                      </a:r>
                      <a:endParaRPr lang="en-US" sz="1800" b="1" dirty="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1000"/>
                        </a:spcAft>
                      </a:pPr>
                      <a:r>
                        <a:rPr lang="en-IN" sz="1800" b="1" dirty="0">
                          <a:effectLst/>
                        </a:rPr>
                        <a:t>26,400</a:t>
                      </a:r>
                      <a:endParaRPr lang="en-US" sz="1800" b="1" dirty="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355140342"/>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920307611"/>
              </p:ext>
            </p:extLst>
          </p:nvPr>
        </p:nvGraphicFramePr>
        <p:xfrm>
          <a:off x="891749" y="3661958"/>
          <a:ext cx="9530439" cy="2537456"/>
        </p:xfrm>
        <a:graphic>
          <a:graphicData uri="http://schemas.openxmlformats.org/drawingml/2006/table">
            <a:tbl>
              <a:tblPr firstRow="1" firstCol="1" bandRow="1">
                <a:tableStyleId>{2D5ABB26-0587-4C30-8999-92F81FD0307C}</a:tableStyleId>
              </a:tblPr>
              <a:tblGrid>
                <a:gridCol w="334902">
                  <a:extLst>
                    <a:ext uri="{9D8B030D-6E8A-4147-A177-3AD203B41FA5}">
                      <a16:colId xmlns:a16="http://schemas.microsoft.com/office/drawing/2014/main" xmlns="" val="1794530152"/>
                    </a:ext>
                  </a:extLst>
                </a:gridCol>
                <a:gridCol w="7452357">
                  <a:extLst>
                    <a:ext uri="{9D8B030D-6E8A-4147-A177-3AD203B41FA5}">
                      <a16:colId xmlns:a16="http://schemas.microsoft.com/office/drawing/2014/main" xmlns="" val="208978569"/>
                    </a:ext>
                  </a:extLst>
                </a:gridCol>
                <a:gridCol w="899058">
                  <a:extLst>
                    <a:ext uri="{9D8B030D-6E8A-4147-A177-3AD203B41FA5}">
                      <a16:colId xmlns:a16="http://schemas.microsoft.com/office/drawing/2014/main" xmlns="" val="644762890"/>
                    </a:ext>
                  </a:extLst>
                </a:gridCol>
                <a:gridCol w="844122">
                  <a:extLst>
                    <a:ext uri="{9D8B030D-6E8A-4147-A177-3AD203B41FA5}">
                      <a16:colId xmlns:a16="http://schemas.microsoft.com/office/drawing/2014/main" xmlns="" val="2876699716"/>
                    </a:ext>
                  </a:extLst>
                </a:gridCol>
              </a:tblGrid>
              <a:tr h="733154">
                <a:tc>
                  <a:txBody>
                    <a:bodyPr/>
                    <a:lstStyle/>
                    <a:p>
                      <a:pPr marL="0" marR="0">
                        <a:lnSpc>
                          <a:spcPct val="150000"/>
                        </a:lnSpc>
                        <a:spcBef>
                          <a:spcPts val="0"/>
                        </a:spcBef>
                        <a:spcAft>
                          <a:spcPts val="0"/>
                        </a:spcAft>
                      </a:pPr>
                      <a:r>
                        <a:rPr lang="en-IN" sz="1800">
                          <a:effectLst/>
                        </a:rPr>
                        <a:t>a</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50000"/>
                        </a:lnSpc>
                        <a:spcBef>
                          <a:spcPts val="0"/>
                        </a:spcBef>
                        <a:spcAft>
                          <a:spcPts val="0"/>
                        </a:spcAft>
                      </a:pPr>
                      <a:r>
                        <a:rPr lang="en-IN" sz="1800" dirty="0">
                          <a:effectLst/>
                        </a:rPr>
                        <a:t>ITC on the value of inputs: All inputs were acquired within 1 year prior to the effective date on which the goods become taxable. Hence, entire ITC would be allowed. </a:t>
                      </a:r>
                      <a:endParaRPr lang="en-US" sz="1800" dirty="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18,000</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1000"/>
                        </a:spcAft>
                      </a:pPr>
                      <a:r>
                        <a:rPr lang="en-IN" sz="1800">
                          <a:effectLst/>
                        </a:rPr>
                        <a:t> </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115002600"/>
                  </a:ext>
                </a:extLst>
              </a:tr>
              <a:tr h="226958">
                <a:tc>
                  <a:txBody>
                    <a:bodyPr/>
                    <a:lstStyle/>
                    <a:p>
                      <a:pPr marL="0" marR="0">
                        <a:lnSpc>
                          <a:spcPct val="150000"/>
                        </a:lnSpc>
                        <a:spcBef>
                          <a:spcPts val="0"/>
                        </a:spcBef>
                        <a:spcAft>
                          <a:spcPts val="0"/>
                        </a:spcAft>
                      </a:pPr>
                      <a:r>
                        <a:rPr lang="en-IN" sz="1800">
                          <a:effectLst/>
                        </a:rPr>
                        <a:t>b</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50000"/>
                        </a:lnSpc>
                        <a:spcBef>
                          <a:spcPts val="0"/>
                        </a:spcBef>
                        <a:spcAft>
                          <a:spcPts val="0"/>
                        </a:spcAft>
                      </a:pPr>
                      <a:r>
                        <a:rPr lang="en-IN" sz="1800">
                          <a:effectLst/>
                        </a:rPr>
                        <a:t>Input tax credit on the value of inputs contained in semi-finished goods </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1000"/>
                        </a:spcAft>
                      </a:pPr>
                      <a:r>
                        <a:rPr lang="en-IN" sz="1800">
                          <a:effectLst/>
                        </a:rPr>
                        <a:t> </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236958849"/>
                  </a:ext>
                </a:extLst>
              </a:tr>
              <a:tr h="226958">
                <a:tc>
                  <a:txBody>
                    <a:bodyPr/>
                    <a:lstStyle/>
                    <a:p>
                      <a:pPr marL="0" marR="0">
                        <a:lnSpc>
                          <a:spcPct val="150000"/>
                        </a:lnSpc>
                        <a:spcBef>
                          <a:spcPts val="0"/>
                        </a:spcBef>
                        <a:spcAft>
                          <a:spcPts val="0"/>
                        </a:spcAft>
                      </a:pPr>
                      <a:r>
                        <a:rPr lang="en-IN" sz="1800">
                          <a:effectLst/>
                        </a:rPr>
                        <a:t>c</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50000"/>
                        </a:lnSpc>
                        <a:spcBef>
                          <a:spcPts val="0"/>
                        </a:spcBef>
                        <a:spcAft>
                          <a:spcPts val="0"/>
                        </a:spcAft>
                      </a:pPr>
                      <a:r>
                        <a:rPr lang="en-IN" sz="1800">
                          <a:effectLst/>
                        </a:rPr>
                        <a:t>Input tax credit on the value of inputs contained in finished goods </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IN" sz="1800">
                          <a:effectLst/>
                        </a:rPr>
                        <a:t>-</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1000"/>
                        </a:spcAft>
                      </a:pPr>
                      <a:r>
                        <a:rPr lang="en-IN" sz="1800">
                          <a:effectLst/>
                        </a:rPr>
                        <a:t> </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941264051"/>
                  </a:ext>
                </a:extLst>
              </a:tr>
              <a:tr h="480056">
                <a:tc>
                  <a:txBody>
                    <a:bodyPr/>
                    <a:lstStyle/>
                    <a:p>
                      <a:pPr marL="0" marR="0">
                        <a:lnSpc>
                          <a:spcPct val="150000"/>
                        </a:lnSpc>
                        <a:spcBef>
                          <a:spcPts val="0"/>
                        </a:spcBef>
                        <a:spcAft>
                          <a:spcPts val="0"/>
                        </a:spcAft>
                      </a:pPr>
                      <a:r>
                        <a:rPr lang="en-IN" sz="1800">
                          <a:effectLst/>
                        </a:rPr>
                        <a:t> </a:t>
                      </a:r>
                      <a:endParaRPr lang="en-US" sz="180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50000"/>
                        </a:lnSpc>
                        <a:spcBef>
                          <a:spcPts val="0"/>
                        </a:spcBef>
                        <a:spcAft>
                          <a:spcPts val="0"/>
                        </a:spcAft>
                      </a:pPr>
                      <a:r>
                        <a:rPr lang="en-IN" sz="1800" b="1" dirty="0">
                          <a:effectLst/>
                        </a:rPr>
                        <a:t>IGST credit available on inputs</a:t>
                      </a:r>
                      <a:endParaRPr lang="en-US" sz="1800" b="1" dirty="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0"/>
                        </a:spcAft>
                      </a:pPr>
                      <a:r>
                        <a:rPr lang="en-IN" sz="1800" b="1" dirty="0">
                          <a:effectLst/>
                        </a:rPr>
                        <a:t> </a:t>
                      </a:r>
                      <a:endParaRPr lang="en-US" sz="1800" b="1" dirty="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lnSpc>
                          <a:spcPct val="150000"/>
                        </a:lnSpc>
                        <a:spcBef>
                          <a:spcPts val="0"/>
                        </a:spcBef>
                        <a:spcAft>
                          <a:spcPts val="1000"/>
                        </a:spcAft>
                      </a:pPr>
                      <a:r>
                        <a:rPr lang="en-IN" sz="1800" b="1" dirty="0">
                          <a:effectLst/>
                        </a:rPr>
                        <a:t>18,000</a:t>
                      </a:r>
                      <a:endParaRPr lang="en-US" sz="1800" b="1" dirty="0">
                        <a:effectLst/>
                        <a:latin typeface="Calibri" panose="020F0502020204030204" pitchFamily="34" charset="0"/>
                        <a:ea typeface="Times New Roman" panose="02020603050405020304" pitchFamily="18" charset="0"/>
                        <a:cs typeface="Manga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49373721"/>
                  </a:ext>
                </a:extLst>
              </a:tr>
            </a:tbl>
          </a:graphicData>
        </a:graphic>
      </p:graphicFrame>
    </p:spTree>
    <p:extLst>
      <p:ext uri="{BB962C8B-B14F-4D97-AF65-F5344CB8AC3E}">
        <p14:creationId xmlns:p14="http://schemas.microsoft.com/office/powerpoint/2010/main" val="893623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50606"/>
            <a:ext cx="10515600" cy="5626357"/>
          </a:xfrm>
        </p:spPr>
        <p:txBody>
          <a:bodyPr/>
          <a:lstStyle/>
          <a:p>
            <a:pPr algn="just"/>
            <a:r>
              <a:rPr lang="en-IN" dirty="0"/>
              <a:t>Note 4: Rule 5(1)(a) of the Input Tax Credit Rules provides that input tax credit on capital goods can be claimed after reducing 5% per quarter of a year or part thereof (every year), from the date of invoice in respect of which capital goods are received. Therefore, the number of quarters is 9 commencing from the first quarter of the year 2018 till the first quarter of the year 2020.The reversal of credit would therefore be, to the extent of 5% * 9 quarters, i.e., 45% of the IGST credit of Rs.3,60,000, i.e., IGST credit on capital goods would stand reduced to the extent of Rs.1,62,000.</a:t>
            </a:r>
            <a:endParaRPr lang="en-US" dirty="0"/>
          </a:p>
        </p:txBody>
      </p:sp>
    </p:spTree>
    <p:extLst>
      <p:ext uri="{BB962C8B-B14F-4D97-AF65-F5344CB8AC3E}">
        <p14:creationId xmlns:p14="http://schemas.microsoft.com/office/powerpoint/2010/main" val="40179180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723</TotalTime>
  <Words>5382</Words>
  <Application>Microsoft Office PowerPoint</Application>
  <PresentationFormat>Custom</PresentationFormat>
  <Paragraphs>1071</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PowerPoint Presentation</vt:lpstr>
      <vt:lpstr>ILLUSTRATIONS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Examples</dc:title>
  <dc:creator>Siddeshwar</dc:creator>
  <cp:lastModifiedBy>Admin</cp:lastModifiedBy>
  <cp:revision>35</cp:revision>
  <cp:lastPrinted>2017-05-12T13:30:08Z</cp:lastPrinted>
  <dcterms:created xsi:type="dcterms:W3CDTF">2017-05-11T13:22:01Z</dcterms:created>
  <dcterms:modified xsi:type="dcterms:W3CDTF">2017-05-18T12:29:36Z</dcterms:modified>
</cp:coreProperties>
</file>